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ustom.xml" ContentType="application/vnd.openxmlformats-officedocument.custom-properties+xml"/>
  <Override PartName="/ppt/slideLayouts/slideLayout10.xml" ContentType="application/vnd.openxmlformats-officedocument.presentationml.slideLayout+xml"/>
  <Default Extension="vml" ContentType="application/vnd.openxmlformats-officedocument.vmlDrawing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Default Extension="bin" ContentType="application/vnd.openxmlformats-officedocument.oleObject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Layouts/slideLayout3.xml" ContentType="application/vnd.openxmlformats-officedocument.presentationml.slideLayout+xml"/>
  <Default Extension="emf" ContentType="image/x-emf"/>
  <Default Extension="jpeg" ContentType="image/jpe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813" r:id="rId2"/>
    <p:sldId id="812" r:id="rId3"/>
    <p:sldId id="806" r:id="rId4"/>
    <p:sldId id="814" r:id="rId5"/>
    <p:sldId id="788" r:id="rId6"/>
    <p:sldId id="792" r:id="rId7"/>
    <p:sldId id="793" r:id="rId8"/>
    <p:sldId id="795" r:id="rId9"/>
    <p:sldId id="798" r:id="rId10"/>
    <p:sldId id="799" r:id="rId11"/>
    <p:sldId id="800" r:id="rId12"/>
    <p:sldId id="816" r:id="rId13"/>
    <p:sldId id="817" r:id="rId14"/>
    <p:sldId id="818" r:id="rId15"/>
    <p:sldId id="811" r:id="rId16"/>
  </p:sldIdLst>
  <p:sldSz cx="9144000" cy="6858000" type="screen4x3"/>
  <p:notesSz cx="7102475" cy="10234613"/>
  <p:defaultTextStyle>
    <a:defPPr>
      <a:defRPr lang="zh-TW"/>
    </a:defPPr>
    <a:lvl1pPr algn="l" rtl="0" fontAlgn="base">
      <a:spcBef>
        <a:spcPct val="0"/>
      </a:spcBef>
      <a:spcAft>
        <a:spcPct val="0"/>
      </a:spcAft>
      <a:defRPr kumimoji="1" b="1" kern="1200">
        <a:solidFill>
          <a:schemeClr val="tx1"/>
        </a:solidFill>
        <a:latin typeface="Arial" pitchFamily="34" charset="0"/>
        <a:ea typeface="微軟正黑體" pitchFamily="34" charset="-120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b="1" kern="1200">
        <a:solidFill>
          <a:schemeClr val="tx1"/>
        </a:solidFill>
        <a:latin typeface="Arial" pitchFamily="34" charset="0"/>
        <a:ea typeface="微軟正黑體" pitchFamily="34" charset="-120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b="1" kern="1200">
        <a:solidFill>
          <a:schemeClr val="tx1"/>
        </a:solidFill>
        <a:latin typeface="Arial" pitchFamily="34" charset="0"/>
        <a:ea typeface="微軟正黑體" pitchFamily="34" charset="-120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b="1" kern="1200">
        <a:solidFill>
          <a:schemeClr val="tx1"/>
        </a:solidFill>
        <a:latin typeface="Arial" pitchFamily="34" charset="0"/>
        <a:ea typeface="微軟正黑體" pitchFamily="34" charset="-120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b="1" kern="1200">
        <a:solidFill>
          <a:schemeClr val="tx1"/>
        </a:solidFill>
        <a:latin typeface="Arial" pitchFamily="34" charset="0"/>
        <a:ea typeface="微軟正黑體" pitchFamily="34" charset="-120"/>
        <a:cs typeface="+mn-cs"/>
      </a:defRPr>
    </a:lvl5pPr>
    <a:lvl6pPr marL="2286000" algn="l" defTabSz="914400" rtl="0" eaLnBrk="1" latinLnBrk="0" hangingPunct="1">
      <a:defRPr kumimoji="1" b="1" kern="1200">
        <a:solidFill>
          <a:schemeClr val="tx1"/>
        </a:solidFill>
        <a:latin typeface="Arial" pitchFamily="34" charset="0"/>
        <a:ea typeface="微軟正黑體" pitchFamily="34" charset="-120"/>
        <a:cs typeface="+mn-cs"/>
      </a:defRPr>
    </a:lvl6pPr>
    <a:lvl7pPr marL="2743200" algn="l" defTabSz="914400" rtl="0" eaLnBrk="1" latinLnBrk="0" hangingPunct="1">
      <a:defRPr kumimoji="1" b="1" kern="1200">
        <a:solidFill>
          <a:schemeClr val="tx1"/>
        </a:solidFill>
        <a:latin typeface="Arial" pitchFamily="34" charset="0"/>
        <a:ea typeface="微軟正黑體" pitchFamily="34" charset="-120"/>
        <a:cs typeface="+mn-cs"/>
      </a:defRPr>
    </a:lvl7pPr>
    <a:lvl8pPr marL="3200400" algn="l" defTabSz="914400" rtl="0" eaLnBrk="1" latinLnBrk="0" hangingPunct="1">
      <a:defRPr kumimoji="1" b="1" kern="1200">
        <a:solidFill>
          <a:schemeClr val="tx1"/>
        </a:solidFill>
        <a:latin typeface="Arial" pitchFamily="34" charset="0"/>
        <a:ea typeface="微軟正黑體" pitchFamily="34" charset="-120"/>
        <a:cs typeface="+mn-cs"/>
      </a:defRPr>
    </a:lvl8pPr>
    <a:lvl9pPr marL="3657600" algn="l" defTabSz="914400" rtl="0" eaLnBrk="1" latinLnBrk="0" hangingPunct="1">
      <a:defRPr kumimoji="1" b="1" kern="1200">
        <a:solidFill>
          <a:schemeClr val="tx1"/>
        </a:solidFill>
        <a:latin typeface="Arial" pitchFamily="34" charset="0"/>
        <a:ea typeface="微軟正黑體" pitchFamily="34" charset="-120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57DA9"/>
    <a:srgbClr val="000099"/>
    <a:srgbClr val="FF6600"/>
    <a:srgbClr val="DDDDDD"/>
    <a:srgbClr val="FF3300"/>
    <a:srgbClr val="FFB469"/>
    <a:srgbClr val="FF9225"/>
    <a:srgbClr val="FFFFFF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34587" autoAdjust="0"/>
    <p:restoredTop sz="86364" autoAdjust="0"/>
  </p:normalViewPr>
  <p:slideViewPr>
    <p:cSldViewPr>
      <p:cViewPr>
        <p:scale>
          <a:sx n="66" d="100"/>
          <a:sy n="66" d="100"/>
        </p:scale>
        <p:origin x="-1188" y="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49" d="100"/>
          <a:sy n="49" d="100"/>
        </p:scale>
        <p:origin x="-2382" y="-102"/>
      </p:cViewPr>
      <p:guideLst>
        <p:guide orient="horz" pos="3224"/>
        <p:guide pos="2237"/>
      </p:guideLst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9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8163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 b="0" smtClean="0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4099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2725" y="0"/>
            <a:ext cx="3078163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 b="0" smtClean="0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fld id="{FF765BB2-7850-4CF3-9F4F-2BA694C81642}" type="datetimeFigureOut">
              <a:rPr lang="zh-TW" altLang="en-US"/>
              <a:pPr>
                <a:defRPr/>
              </a:pPr>
              <a:t>2014/11/3</a:t>
            </a:fld>
            <a:endParaRPr lang="en-US" altLang="zh-TW"/>
          </a:p>
        </p:txBody>
      </p:sp>
      <p:sp>
        <p:nvSpPr>
          <p:cNvPr id="34099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1850"/>
            <a:ext cx="3078163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 b="0" smtClean="0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4099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2725" y="9721850"/>
            <a:ext cx="3078163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 b="0" smtClean="0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fld id="{58DA8290-1361-473B-95E1-67A1B209542C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8163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66" tIns="49533" rIns="99066" bIns="49533" numCol="1" anchor="t" anchorCtr="0" compatLnSpc="1">
            <a:prstTxWarp prst="textNoShape">
              <a:avLst/>
            </a:prstTxWarp>
          </a:bodyPr>
          <a:lstStyle>
            <a:lvl1pPr defTabSz="990600" eaLnBrk="0" hangingPunct="0">
              <a:defRPr sz="1300" b="0" smtClean="0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1264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2725" y="0"/>
            <a:ext cx="3078163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66" tIns="49533" rIns="99066" bIns="49533" numCol="1" anchor="t" anchorCtr="0" compatLnSpc="1">
            <a:prstTxWarp prst="textNoShape">
              <a:avLst/>
            </a:prstTxWarp>
          </a:bodyPr>
          <a:lstStyle>
            <a:lvl1pPr algn="r" defTabSz="990600" eaLnBrk="0" hangingPunct="0">
              <a:defRPr sz="1300" b="0" smtClean="0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fld id="{FC16EDB0-1282-40AA-8821-0A056CC95696}" type="datetimeFigureOut">
              <a:rPr lang="zh-TW" altLang="en-US"/>
              <a:pPr>
                <a:defRPr/>
              </a:pPr>
              <a:t>2014/11/3</a:t>
            </a:fld>
            <a:endParaRPr lang="en-US" altLang="zh-TW"/>
          </a:p>
        </p:txBody>
      </p:sp>
      <p:sp>
        <p:nvSpPr>
          <p:cNvPr id="2150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2188" y="768350"/>
            <a:ext cx="5118100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264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860925"/>
            <a:ext cx="5683250" cy="4605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66" tIns="49533" rIns="99066" bIns="4953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 smtClean="0"/>
              <a:t>单击以编辑母片</a:t>
            </a:r>
            <a:endParaRPr lang="zh-TW" altLang="en-US" noProof="0" smtClean="0"/>
          </a:p>
          <a:p>
            <a:pPr lvl="1"/>
            <a:r>
              <a:rPr lang="zh-TW" altLang="en-US" noProof="0" smtClean="0"/>
              <a:t>第二层</a:t>
            </a:r>
          </a:p>
          <a:p>
            <a:pPr lvl="2"/>
            <a:r>
              <a:rPr lang="zh-TW" altLang="en-US" noProof="0" smtClean="0"/>
              <a:t>第三层</a:t>
            </a:r>
          </a:p>
          <a:p>
            <a:pPr lvl="3"/>
            <a:r>
              <a:rPr lang="zh-TW" altLang="en-US" noProof="0" smtClean="0"/>
              <a:t>第四层</a:t>
            </a:r>
          </a:p>
          <a:p>
            <a:pPr lvl="4"/>
            <a:r>
              <a:rPr lang="zh-TW" altLang="en-US" noProof="0" smtClean="0"/>
              <a:t>第五层</a:t>
            </a:r>
          </a:p>
        </p:txBody>
      </p:sp>
      <p:sp>
        <p:nvSpPr>
          <p:cNvPr id="11264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850"/>
            <a:ext cx="3078163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66" tIns="49533" rIns="99066" bIns="49533" numCol="1" anchor="b" anchorCtr="0" compatLnSpc="1">
            <a:prstTxWarp prst="textNoShape">
              <a:avLst/>
            </a:prstTxWarp>
          </a:bodyPr>
          <a:lstStyle>
            <a:lvl1pPr defTabSz="990600" eaLnBrk="0" hangingPunct="0">
              <a:defRPr sz="1300" b="0" smtClean="0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1264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2725" y="9721850"/>
            <a:ext cx="3078163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66" tIns="49533" rIns="99066" bIns="49533" numCol="1" anchor="b" anchorCtr="0" compatLnSpc="1">
            <a:prstTxWarp prst="textNoShape">
              <a:avLst/>
            </a:prstTxWarp>
          </a:bodyPr>
          <a:lstStyle>
            <a:lvl1pPr algn="r" defTabSz="990600" eaLnBrk="0" hangingPunct="0">
              <a:defRPr sz="1300" b="0" smtClean="0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fld id="{549DB180-8098-4A86-99E1-54501EA02C9B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新細明體" pitchFamily="18" charset="-120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新細明體" pitchFamily="18" charset="-12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新細明體" pitchFamily="18" charset="-12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新細明體" pitchFamily="18" charset="-12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新細明體" pitchFamily="18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93775" y="768350"/>
            <a:ext cx="5114925" cy="3836988"/>
          </a:xfrm>
          <a:ln/>
        </p:spPr>
      </p:sp>
      <p:sp>
        <p:nvSpPr>
          <p:cNvPr id="22531" name="备注占位符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/>
          </a:p>
        </p:txBody>
      </p:sp>
      <p:sp>
        <p:nvSpPr>
          <p:cNvPr id="22532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DDD8D90-D07F-4177-BEAD-875DD60AB063}" type="slidenum">
              <a:rPr lang="zh-TW" altLang="en-US">
                <a:latin typeface="Arial" pitchFamily="34" charset="0"/>
              </a:rPr>
              <a:pPr/>
              <a:t>1</a:t>
            </a:fld>
            <a:endParaRPr lang="en-US" altLang="zh-TW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3775" y="768350"/>
            <a:ext cx="5116513" cy="3836988"/>
          </a:xfrm>
          <a:ln/>
        </p:spPr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9613" y="4859338"/>
            <a:ext cx="5683250" cy="4606925"/>
          </a:xfrm>
          <a:noFill/>
          <a:ln/>
        </p:spPr>
        <p:txBody>
          <a:bodyPr/>
          <a:lstStyle/>
          <a:p>
            <a:pPr eaLnBrk="1" hangingPunct="1"/>
            <a:endParaRPr lang="zh-TW" altLang="en-US" smtClean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3775" y="768350"/>
            <a:ext cx="5114925" cy="3836988"/>
          </a:xfrm>
          <a:ln/>
        </p:spPr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en-US" smtClean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93775" y="768350"/>
            <a:ext cx="5114925" cy="3836988"/>
          </a:xfrm>
          <a:ln/>
        </p:spPr>
      </p:sp>
      <p:sp>
        <p:nvSpPr>
          <p:cNvPr id="34819" name="备注占位符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/>
          </a:p>
        </p:txBody>
      </p:sp>
      <p:sp>
        <p:nvSpPr>
          <p:cNvPr id="34820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684E5F1-8263-4167-9E92-69C5A715FF34}" type="slidenum">
              <a:rPr lang="zh-TW" altLang="en-US">
                <a:latin typeface="Arial" pitchFamily="34" charset="0"/>
              </a:rPr>
              <a:pPr/>
              <a:t>12</a:t>
            </a:fld>
            <a:endParaRPr lang="en-US" altLang="zh-TW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93775" y="768350"/>
            <a:ext cx="5114925" cy="3836988"/>
          </a:xfrm>
          <a:ln/>
        </p:spPr>
      </p:sp>
      <p:sp>
        <p:nvSpPr>
          <p:cNvPr id="35843" name="备注占位符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/>
          </a:p>
        </p:txBody>
      </p:sp>
      <p:sp>
        <p:nvSpPr>
          <p:cNvPr id="35844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1A84AB5-2A95-482A-A537-9326F2B48FB6}" type="slidenum">
              <a:rPr lang="zh-TW" altLang="en-US">
                <a:latin typeface="Arial" pitchFamily="34" charset="0"/>
              </a:rPr>
              <a:pPr/>
              <a:t>13</a:t>
            </a:fld>
            <a:endParaRPr lang="en-US" altLang="zh-TW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93775" y="768350"/>
            <a:ext cx="5114925" cy="3836988"/>
          </a:xfrm>
          <a:ln/>
        </p:spPr>
      </p:sp>
      <p:sp>
        <p:nvSpPr>
          <p:cNvPr id="36867" name="备注占位符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/>
          </a:p>
        </p:txBody>
      </p:sp>
      <p:sp>
        <p:nvSpPr>
          <p:cNvPr id="36868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4995147-FB02-4FBF-A2FB-BDD812791DDC}" type="slidenum">
              <a:rPr lang="zh-TW" altLang="en-US">
                <a:latin typeface="Arial" pitchFamily="34" charset="0"/>
              </a:rPr>
              <a:pPr/>
              <a:t>14</a:t>
            </a:fld>
            <a:endParaRPr lang="en-US" altLang="zh-TW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93775" y="768350"/>
            <a:ext cx="5114925" cy="3836988"/>
          </a:xfrm>
          <a:ln/>
        </p:spPr>
      </p:sp>
      <p:sp>
        <p:nvSpPr>
          <p:cNvPr id="39939" name="备注占位符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/>
          </a:p>
        </p:txBody>
      </p:sp>
      <p:sp>
        <p:nvSpPr>
          <p:cNvPr id="39940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86CEE6D-1AF7-488D-B7FA-1DA36911ADD7}" type="slidenum">
              <a:rPr lang="zh-TW" altLang="en-US">
                <a:latin typeface="Arial" pitchFamily="34" charset="0"/>
              </a:rPr>
              <a:pPr/>
              <a:t>15</a:t>
            </a:fld>
            <a:endParaRPr lang="en-US" altLang="zh-TW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93775" y="768350"/>
            <a:ext cx="5114925" cy="3836988"/>
          </a:xfrm>
          <a:ln/>
        </p:spPr>
      </p:sp>
      <p:sp>
        <p:nvSpPr>
          <p:cNvPr id="24579" name="备注占位符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/>
          </a:p>
        </p:txBody>
      </p:sp>
      <p:sp>
        <p:nvSpPr>
          <p:cNvPr id="24580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F6271D5-E0FD-4F89-8548-3AB827C38931}" type="slidenum">
              <a:rPr lang="zh-TW" altLang="en-US">
                <a:latin typeface="Arial" pitchFamily="34" charset="0"/>
              </a:rPr>
              <a:pPr/>
              <a:t>2</a:t>
            </a:fld>
            <a:endParaRPr lang="en-US" altLang="zh-TW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93775" y="768350"/>
            <a:ext cx="5114925" cy="3836988"/>
          </a:xfrm>
          <a:ln/>
        </p:spPr>
      </p:sp>
      <p:sp>
        <p:nvSpPr>
          <p:cNvPr id="37891" name="备注占位符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/>
          </a:p>
        </p:txBody>
      </p:sp>
      <p:sp>
        <p:nvSpPr>
          <p:cNvPr id="37892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00191DD-B776-4A38-874C-9DFE81B6D564}" type="slidenum">
              <a:rPr lang="zh-TW" altLang="en-US">
                <a:latin typeface="Arial" pitchFamily="34" charset="0"/>
              </a:rPr>
              <a:pPr/>
              <a:t>3</a:t>
            </a:fld>
            <a:endParaRPr lang="en-US" altLang="zh-TW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93775" y="768350"/>
            <a:ext cx="5114925" cy="3836988"/>
          </a:xfrm>
          <a:ln/>
        </p:spPr>
      </p:sp>
      <p:sp>
        <p:nvSpPr>
          <p:cNvPr id="25603" name="备注占位符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/>
          </a:p>
        </p:txBody>
      </p:sp>
      <p:sp>
        <p:nvSpPr>
          <p:cNvPr id="25604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23155D7-E4C6-4DF8-833A-C8FCB63D330B}" type="slidenum">
              <a:rPr lang="zh-TW" altLang="en-US">
                <a:latin typeface="Arial" pitchFamily="34" charset="0"/>
              </a:rPr>
              <a:pPr/>
              <a:t>4</a:t>
            </a:fld>
            <a:endParaRPr lang="en-US" altLang="zh-TW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92188" y="768350"/>
            <a:ext cx="5118100" cy="3838575"/>
          </a:xfrm>
          <a:ln/>
        </p:spPr>
      </p:sp>
      <p:sp>
        <p:nvSpPr>
          <p:cNvPr id="27651" name="備忘稿版面配置區 2"/>
          <p:cNvSpPr>
            <a:spLocks noGrp="1"/>
          </p:cNvSpPr>
          <p:nvPr>
            <p:ph type="body" idx="1"/>
          </p:nvPr>
        </p:nvSpPr>
        <p:spPr>
          <a:xfrm>
            <a:off x="946150" y="4862513"/>
            <a:ext cx="5210175" cy="4603750"/>
          </a:xfrm>
          <a:noFill/>
          <a:ln/>
        </p:spPr>
        <p:txBody>
          <a:bodyPr lIns="96661" tIns="48331" rIns="96661" bIns="48331"/>
          <a:lstStyle/>
          <a:p>
            <a:pPr eaLnBrk="1" hangingPunct="1"/>
            <a:endParaRPr lang="zh-TW" altLang="en-US" smtClean="0"/>
          </a:p>
        </p:txBody>
      </p:sp>
      <p:sp>
        <p:nvSpPr>
          <p:cNvPr id="27652" name="投影片編號版面配置區 3"/>
          <p:cNvSpPr txBox="1">
            <a:spLocks noGrp="1"/>
          </p:cNvSpPr>
          <p:nvPr/>
        </p:nvSpPr>
        <p:spPr bwMode="auto">
          <a:xfrm>
            <a:off x="4024313" y="9723438"/>
            <a:ext cx="3078162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6661" tIns="48331" rIns="96661" bIns="48331" anchor="b"/>
          <a:lstStyle/>
          <a:p>
            <a:pPr algn="r" defTabSz="966788" eaLnBrk="0" hangingPunct="0"/>
            <a:fld id="{7589A587-1063-4038-BB27-651B4A345AE3}" type="slidenum">
              <a:rPr kumimoji="0" lang="zh-TW" altLang="en-US" sz="1300" b="0">
                <a:ea typeface="MS PGothic" pitchFamily="34" charset="-128"/>
              </a:rPr>
              <a:pPr algn="r" defTabSz="966788" eaLnBrk="0" hangingPunct="0"/>
              <a:t>5</a:t>
            </a:fld>
            <a:endParaRPr kumimoji="0" lang="en-US" altLang="zh-TW" sz="1300" b="0">
              <a:ea typeface="MS PGothic" pitchFamily="34" charset="-128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3775" y="768350"/>
            <a:ext cx="5114925" cy="3836988"/>
          </a:xfrm>
          <a:ln/>
        </p:spPr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en-US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93775" y="768350"/>
            <a:ext cx="5116513" cy="3836988"/>
          </a:xfrm>
          <a:ln/>
        </p:spPr>
      </p:sp>
      <p:sp>
        <p:nvSpPr>
          <p:cNvPr id="29699" name="備忘稿版面配置區 2"/>
          <p:cNvSpPr>
            <a:spLocks noGrp="1"/>
          </p:cNvSpPr>
          <p:nvPr>
            <p:ph type="body" idx="1"/>
          </p:nvPr>
        </p:nvSpPr>
        <p:spPr>
          <a:xfrm>
            <a:off x="947738" y="4860925"/>
            <a:ext cx="5207000" cy="4605338"/>
          </a:xfrm>
          <a:noFill/>
          <a:ln/>
        </p:spPr>
        <p:txBody>
          <a:bodyPr lIns="99059" tIns="49529" rIns="99059" bIns="49529"/>
          <a:lstStyle/>
          <a:p>
            <a:pPr eaLnBrk="1" hangingPunct="1"/>
            <a:endParaRPr lang="zh-TW" altLang="en-US" smtClean="0"/>
          </a:p>
        </p:txBody>
      </p:sp>
      <p:sp>
        <p:nvSpPr>
          <p:cNvPr id="29700" name="投影片編號版面配置區 3"/>
          <p:cNvSpPr txBox="1">
            <a:spLocks noGrp="1"/>
          </p:cNvSpPr>
          <p:nvPr/>
        </p:nvSpPr>
        <p:spPr bwMode="auto">
          <a:xfrm>
            <a:off x="4022725" y="9725025"/>
            <a:ext cx="3079750" cy="509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9059" tIns="49529" rIns="99059" bIns="49529" anchor="b"/>
          <a:lstStyle/>
          <a:p>
            <a:pPr algn="r" defTabSz="990600" eaLnBrk="0" hangingPunct="0"/>
            <a:fld id="{269542A7-AA86-44B4-ABA4-27F5D38FA1E3}" type="slidenum">
              <a:rPr kumimoji="0" lang="zh-TW" altLang="en-US" sz="1300" b="0">
                <a:ea typeface="MS PGothic" pitchFamily="34" charset="-128"/>
              </a:rPr>
              <a:pPr algn="r" defTabSz="990600" eaLnBrk="0" hangingPunct="0"/>
              <a:t>7</a:t>
            </a:fld>
            <a:endParaRPr kumimoji="0" lang="en-US" altLang="zh-TW" sz="1300" b="0">
              <a:ea typeface="MS PGothic" pitchFamily="34" charset="-128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93775" y="768350"/>
            <a:ext cx="5114925" cy="3836988"/>
          </a:xfrm>
          <a:ln/>
        </p:spPr>
      </p:sp>
      <p:sp>
        <p:nvSpPr>
          <p:cNvPr id="30723" name="備忘稿版面配置區 2"/>
          <p:cNvSpPr>
            <a:spLocks noGrp="1"/>
          </p:cNvSpPr>
          <p:nvPr>
            <p:ph type="body" idx="1"/>
          </p:nvPr>
        </p:nvSpPr>
        <p:spPr>
          <a:xfrm>
            <a:off x="947738" y="4860925"/>
            <a:ext cx="5207000" cy="4605338"/>
          </a:xfrm>
          <a:noFill/>
          <a:ln/>
        </p:spPr>
        <p:txBody>
          <a:bodyPr/>
          <a:lstStyle/>
          <a:p>
            <a:pPr eaLnBrk="1" hangingPunct="1"/>
            <a:endParaRPr lang="zh-TW" altLang="en-US" smtClean="0"/>
          </a:p>
        </p:txBody>
      </p:sp>
      <p:sp>
        <p:nvSpPr>
          <p:cNvPr id="30724" name="投影片編號版面配置區 3"/>
          <p:cNvSpPr txBox="1">
            <a:spLocks noGrp="1"/>
          </p:cNvSpPr>
          <p:nvPr/>
        </p:nvSpPr>
        <p:spPr bwMode="auto">
          <a:xfrm>
            <a:off x="4024313" y="9723438"/>
            <a:ext cx="3078162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9066" tIns="49533" rIns="99066" bIns="49533" anchor="b"/>
          <a:lstStyle/>
          <a:p>
            <a:pPr algn="r" defTabSz="990600" eaLnBrk="0" hangingPunct="0"/>
            <a:fld id="{ED6EDC01-DA81-41D0-8A9D-DAFCD90AFF49}" type="slidenum">
              <a:rPr kumimoji="0" lang="zh-TW" altLang="en-US" sz="1300" b="0">
                <a:ea typeface="MS PGothic" pitchFamily="34" charset="-128"/>
              </a:rPr>
              <a:pPr algn="r" defTabSz="990600" eaLnBrk="0" hangingPunct="0"/>
              <a:t>8</a:t>
            </a:fld>
            <a:endParaRPr kumimoji="0" lang="en-US" altLang="zh-TW" sz="1300" b="0">
              <a:ea typeface="MS PGothic" pitchFamily="34" charset="-128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3775" y="768350"/>
            <a:ext cx="5116513" cy="3836988"/>
          </a:xfrm>
          <a:ln/>
        </p:spPr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9613" y="4859338"/>
            <a:ext cx="5683250" cy="4606925"/>
          </a:xfrm>
          <a:noFill/>
          <a:ln/>
        </p:spPr>
        <p:txBody>
          <a:bodyPr/>
          <a:lstStyle/>
          <a:p>
            <a:pPr eaLnBrk="1" hangingPunct="1"/>
            <a:endParaRPr lang="zh-TW" alt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TW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6A126E-1D22-4FB8-A538-7F972B5619E0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8D3CA08-0AE9-470B-9610-17AD2966E3C9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6571A00-AD02-4F0A-87D9-45C3C6381856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65DBB71-E52A-432B-8FA9-D0DE0523C50F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5DADB6-C8B6-42BF-9A96-866474B78ED1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A30BEE9-E4E8-4E8C-B5E4-2379B71F44DE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63CDD9F-9BDE-4E27-A689-6F19D0343CF2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5574528-48AC-4A15-8936-98227576EBF1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3A4C21E-5A06-42A6-AD41-EB80A6160F43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2B9C450-CB3B-4025-A24E-1AE187C764D6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 smtClean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DFAF561-B811-46D6-A636-754500B3E1CF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Freeform 9"/>
          <p:cNvSpPr>
            <a:spLocks/>
          </p:cNvSpPr>
          <p:nvPr userDrawn="1"/>
        </p:nvSpPr>
        <p:spPr bwMode="gray">
          <a:xfrm flipV="1">
            <a:off x="914400" y="609600"/>
            <a:ext cx="8023225" cy="76200"/>
          </a:xfrm>
          <a:custGeom>
            <a:avLst/>
            <a:gdLst>
              <a:gd name="T0" fmla="*/ 0 w 1358"/>
              <a:gd name="T1" fmla="*/ 2 h 33"/>
              <a:gd name="T2" fmla="*/ 1358 w 1358"/>
              <a:gd name="T3" fmla="*/ 0 h 33"/>
              <a:gd name="T4" fmla="*/ 1356 w 1358"/>
              <a:gd name="T5" fmla="*/ 32 h 33"/>
              <a:gd name="T6" fmla="*/ 60 w 1358"/>
              <a:gd name="T7" fmla="*/ 33 h 33"/>
              <a:gd name="T8" fmla="*/ 0 w 1358"/>
              <a:gd name="T9" fmla="*/ 2 h 3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358"/>
              <a:gd name="T16" fmla="*/ 0 h 33"/>
              <a:gd name="T17" fmla="*/ 1358 w 1358"/>
              <a:gd name="T18" fmla="*/ 33 h 3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358" h="33">
                <a:moveTo>
                  <a:pt x="0" y="2"/>
                </a:moveTo>
                <a:lnTo>
                  <a:pt x="1358" y="0"/>
                </a:lnTo>
                <a:lnTo>
                  <a:pt x="1356" y="32"/>
                </a:lnTo>
                <a:lnTo>
                  <a:pt x="60" y="33"/>
                </a:lnTo>
                <a:lnTo>
                  <a:pt x="0" y="2"/>
                </a:lnTo>
                <a:close/>
              </a:path>
            </a:pathLst>
          </a:custGeom>
          <a:gradFill rotWithShape="1">
            <a:gsLst>
              <a:gs pos="0">
                <a:schemeClr val="bg1">
                  <a:alpha val="30000"/>
                </a:schemeClr>
              </a:gs>
              <a:gs pos="100000">
                <a:srgbClr val="883224"/>
              </a:gs>
            </a:gsLst>
            <a:lin ang="5400000" scaled="1"/>
          </a:gradFill>
          <a:ln w="9525">
            <a:noFill/>
            <a:round/>
            <a:headEnd/>
            <a:tailEnd/>
          </a:ln>
        </p:spPr>
        <p:txBody>
          <a:bodyPr rot="10800000"/>
          <a:lstStyle/>
          <a:p>
            <a:pPr>
              <a:defRPr/>
            </a:pPr>
            <a:endParaRPr lang="zh-TW" altLang="en-US" b="0">
              <a:latin typeface="Arial" charset="0"/>
              <a:ea typeface="新細明體" pitchFamily="18" charset="-120"/>
            </a:endParaRP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 smtClean="0"/>
              <a:t>单击以编辑母片</a:t>
            </a:r>
          </a:p>
          <a:p>
            <a:pPr lvl="1"/>
            <a:r>
              <a:rPr lang="zh-TW" altLang="en-US" dirty="0" smtClean="0"/>
              <a:t>第二层</a:t>
            </a:r>
          </a:p>
          <a:p>
            <a:pPr lvl="2"/>
            <a:r>
              <a:rPr lang="zh-TW" altLang="en-US" dirty="0" smtClean="0"/>
              <a:t>第三层</a:t>
            </a:r>
          </a:p>
          <a:p>
            <a:pPr lvl="3"/>
            <a:r>
              <a:rPr lang="zh-TW" altLang="en-US" dirty="0" smtClean="0"/>
              <a:t>第四层</a:t>
            </a:r>
          </a:p>
          <a:p>
            <a:pPr lvl="4"/>
            <a:r>
              <a:rPr lang="zh-TW" altLang="en-US" dirty="0" smtClean="0"/>
              <a:t>第五层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kumimoji="0" sz="1400" b="0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381750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kumimoji="0" sz="1400" b="0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en-US" altLang="zh-TW" dirty="0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kumimoji="0" sz="1400" b="0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fld id="{1C9941CF-7432-4118-87ED-BCE86EA234F1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pic>
        <p:nvPicPr>
          <p:cNvPr id="10" name="图片 9" descr="LOGOV2.png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0"/>
            <a:ext cx="2085714" cy="828571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新細明體" pitchFamily="18" charset="-12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新細明體" pitchFamily="18" charset="-12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新細明體" pitchFamily="18" charset="-12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新細明體" pitchFamily="18" charset="-120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新細明體" pitchFamily="18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新細明體" pitchFamily="18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新細明體" pitchFamily="18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新細明體" pitchFamily="18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notesSlide" Target="../notesSlides/notesSlide6.xml"/><Relationship Id="rId7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5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1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副标题 2"/>
          <p:cNvSpPr>
            <a:spLocks noGrp="1"/>
          </p:cNvSpPr>
          <p:nvPr>
            <p:ph type="subTitle" idx="1"/>
          </p:nvPr>
        </p:nvSpPr>
        <p:spPr>
          <a:xfrm>
            <a:off x="1447800" y="1371600"/>
            <a:ext cx="5943600" cy="990600"/>
          </a:xfrm>
        </p:spPr>
        <p:txBody>
          <a:bodyPr/>
          <a:lstStyle/>
          <a:p>
            <a:r>
              <a:rPr lang="zh-CN" altLang="en-US" sz="2400" smtClean="0">
                <a:solidFill>
                  <a:srgbClr val="FF3300"/>
                </a:solidFill>
                <a:ea typeface="微軟正黑體" pitchFamily="34" charset="-120"/>
              </a:rPr>
              <a:t>不断追溯出新的时代</a:t>
            </a:r>
            <a:r>
              <a:rPr lang="en-US" altLang="zh-CN" sz="2400" smtClean="0">
                <a:solidFill>
                  <a:srgbClr val="FF3300"/>
                </a:solidFill>
                <a:latin typeface="微軟正黑體"/>
                <a:ea typeface="微軟正黑體" pitchFamily="34" charset="-120"/>
              </a:rPr>
              <a:t>……</a:t>
            </a:r>
            <a:endParaRPr lang="en-US" altLang="zh-CN" sz="2400" smtClean="0">
              <a:solidFill>
                <a:srgbClr val="FF3300"/>
              </a:solidFill>
              <a:ea typeface="微軟正黑體" pitchFamily="34" charset="-120"/>
            </a:endParaRPr>
          </a:p>
          <a:p>
            <a:r>
              <a:rPr lang="en-US" altLang="zh-CN" sz="2400" smtClean="0">
                <a:solidFill>
                  <a:srgbClr val="FF3300"/>
                </a:solidFill>
                <a:latin typeface="微軟正黑體"/>
                <a:ea typeface="微軟正黑體" pitchFamily="34" charset="-120"/>
              </a:rPr>
              <a:t>……</a:t>
            </a:r>
            <a:r>
              <a:rPr lang="zh-CN" altLang="en-US" sz="2400" smtClean="0">
                <a:solidFill>
                  <a:srgbClr val="FF3300"/>
                </a:solidFill>
                <a:ea typeface="微軟正黑體" pitchFamily="34" charset="-120"/>
              </a:rPr>
              <a:t>呼唤创新性解决方案</a:t>
            </a:r>
          </a:p>
        </p:txBody>
      </p:sp>
      <p:sp>
        <p:nvSpPr>
          <p:cNvPr id="7" name="矩形 6"/>
          <p:cNvSpPr/>
          <p:nvPr/>
        </p:nvSpPr>
        <p:spPr>
          <a:xfrm>
            <a:off x="2438400" y="2895600"/>
            <a:ext cx="41148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zh-CN" altLang="en-US" sz="3200" dirty="0" smtClean="0">
                <a:latin typeface="新細明體" pitchFamily="18" charset="-120"/>
              </a:rPr>
              <a:t>生产</a:t>
            </a:r>
            <a:r>
              <a:rPr lang="zh-CN" altLang="en-US" sz="3200" dirty="0">
                <a:latin typeface="新細明體" pitchFamily="18" charset="-120"/>
              </a:rPr>
              <a:t>管理解决方案</a:t>
            </a:r>
          </a:p>
        </p:txBody>
      </p:sp>
      <p:pic>
        <p:nvPicPr>
          <p:cNvPr id="5124" name="Picture 2" descr="P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829175" y="609600"/>
            <a:ext cx="4314825" cy="30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12" descr="未命名 -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200400" y="2514600"/>
            <a:ext cx="5943600" cy="3638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315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3429000" y="76200"/>
            <a:ext cx="5410200" cy="5334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sz="320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设备预防保养</a:t>
            </a:r>
            <a:endParaRPr lang="zh-TW" altLang="en-US" sz="3200" smtClean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1312779" name="Text Box 11"/>
          <p:cNvSpPr txBox="1">
            <a:spLocks noChangeArrowheads="1"/>
          </p:cNvSpPr>
          <p:nvPr/>
        </p:nvSpPr>
        <p:spPr bwMode="auto">
          <a:xfrm>
            <a:off x="304800" y="2522538"/>
            <a:ext cx="3352800" cy="2014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261938" indent="-261938">
              <a:buFontTx/>
              <a:buBlip>
                <a:blip r:embed="rId4"/>
              </a:buBlip>
            </a:pPr>
            <a:r>
              <a:rPr kumimoji="0" lang="zh-CN" altLang="en-US" b="0">
                <a:solidFill>
                  <a:srgbClr val="FF3300"/>
                </a:solidFill>
                <a:latin typeface="微軟正黑體" pitchFamily="34" charset="-120"/>
              </a:rPr>
              <a:t>机台设备管理</a:t>
            </a:r>
            <a:r>
              <a:rPr kumimoji="0" lang="en-US" altLang="zh-CN" b="0">
                <a:solidFill>
                  <a:srgbClr val="FF3300"/>
                </a:solidFill>
                <a:latin typeface="微軟正黑體" pitchFamily="34" charset="-120"/>
              </a:rPr>
              <a:t>,</a:t>
            </a:r>
            <a:r>
              <a:rPr kumimoji="0" lang="zh-CN" altLang="en-US" b="0">
                <a:solidFill>
                  <a:srgbClr val="FF3300"/>
                </a:solidFill>
                <a:latin typeface="微軟正黑體" pitchFamily="34" charset="-120"/>
              </a:rPr>
              <a:t>故障与维修</a:t>
            </a:r>
          </a:p>
          <a:p>
            <a:pPr marL="261938" indent="-261938">
              <a:buFontTx/>
              <a:buBlip>
                <a:blip r:embed="rId4"/>
              </a:buBlip>
            </a:pPr>
            <a:r>
              <a:rPr kumimoji="0" lang="zh-CN" altLang="en-US" b="0">
                <a:solidFill>
                  <a:srgbClr val="FF3300"/>
                </a:solidFill>
                <a:latin typeface="微軟正黑體" pitchFamily="34" charset="-120"/>
              </a:rPr>
              <a:t>机台设备机台监控</a:t>
            </a:r>
          </a:p>
          <a:p>
            <a:pPr marL="261938" indent="-261938">
              <a:buFontTx/>
              <a:buBlip>
                <a:blip r:embed="rId4"/>
              </a:buBlip>
            </a:pPr>
            <a:r>
              <a:rPr kumimoji="0" lang="zh-CN" altLang="en-US" b="0">
                <a:solidFill>
                  <a:srgbClr val="FF3300"/>
                </a:solidFill>
                <a:latin typeface="微軟正黑體" pitchFamily="34" charset="-120"/>
              </a:rPr>
              <a:t>机台设备预防保养</a:t>
            </a:r>
          </a:p>
          <a:p>
            <a:pPr marL="261938" indent="-261938">
              <a:buFontTx/>
              <a:buBlip>
                <a:blip r:embed="rId4"/>
              </a:buBlip>
            </a:pPr>
            <a:r>
              <a:rPr kumimoji="0" lang="zh-CN" altLang="en-US" b="0">
                <a:solidFill>
                  <a:srgbClr val="FF3300"/>
                </a:solidFill>
                <a:latin typeface="微軟正黑體" pitchFamily="34" charset="-120"/>
              </a:rPr>
              <a:t>治工具管理</a:t>
            </a:r>
            <a:r>
              <a:rPr kumimoji="0" lang="en-US" altLang="zh-CN" b="0">
                <a:solidFill>
                  <a:srgbClr val="FF3300"/>
                </a:solidFill>
                <a:latin typeface="微軟正黑體" pitchFamily="34" charset="-120"/>
              </a:rPr>
              <a:t>,</a:t>
            </a:r>
            <a:r>
              <a:rPr kumimoji="0" lang="zh-CN" altLang="en-US" b="0">
                <a:solidFill>
                  <a:srgbClr val="FF3300"/>
                </a:solidFill>
                <a:latin typeface="微軟正黑體" pitchFamily="34" charset="-120"/>
              </a:rPr>
              <a:t>故障与维修</a:t>
            </a:r>
          </a:p>
          <a:p>
            <a:pPr marL="261938" indent="-261938">
              <a:buFontTx/>
              <a:buBlip>
                <a:blip r:embed="rId4"/>
              </a:buBlip>
            </a:pPr>
            <a:r>
              <a:rPr kumimoji="0" lang="zh-CN" altLang="en-US" b="0">
                <a:solidFill>
                  <a:srgbClr val="FF3300"/>
                </a:solidFill>
                <a:latin typeface="微軟正黑體" pitchFamily="34" charset="-120"/>
              </a:rPr>
              <a:t>治工具预防保养</a:t>
            </a:r>
          </a:p>
          <a:p>
            <a:pPr marL="261938" indent="-261938">
              <a:buFontTx/>
              <a:buBlip>
                <a:blip r:embed="rId4"/>
              </a:buBlip>
            </a:pPr>
            <a:r>
              <a:rPr kumimoji="0" lang="zh-CN" altLang="en-US" b="0">
                <a:solidFill>
                  <a:srgbClr val="FF3300"/>
                </a:solidFill>
                <a:latin typeface="微軟正黑體" pitchFamily="34" charset="-120"/>
              </a:rPr>
              <a:t>载具管理</a:t>
            </a:r>
            <a:r>
              <a:rPr kumimoji="0" lang="en-US" altLang="zh-CN" b="0">
                <a:solidFill>
                  <a:srgbClr val="FF3300"/>
                </a:solidFill>
                <a:latin typeface="微軟正黑體" pitchFamily="34" charset="-120"/>
              </a:rPr>
              <a:t>,</a:t>
            </a:r>
            <a:r>
              <a:rPr kumimoji="0" lang="zh-CN" altLang="en-US" b="0">
                <a:solidFill>
                  <a:srgbClr val="FF3300"/>
                </a:solidFill>
                <a:latin typeface="微軟正黑體" pitchFamily="34" charset="-120"/>
              </a:rPr>
              <a:t>故障与维修</a:t>
            </a:r>
          </a:p>
          <a:p>
            <a:pPr marL="261938" indent="-261938">
              <a:buFontTx/>
              <a:buBlip>
                <a:blip r:embed="rId4"/>
              </a:buBlip>
            </a:pPr>
            <a:r>
              <a:rPr kumimoji="0" lang="zh-CN" altLang="en-US" b="0">
                <a:solidFill>
                  <a:srgbClr val="FF3300"/>
                </a:solidFill>
                <a:latin typeface="微軟正黑體" pitchFamily="34" charset="-120"/>
              </a:rPr>
              <a:t>载具预防保养</a:t>
            </a:r>
            <a:endParaRPr kumimoji="0" lang="zh-TW" altLang="en-US" b="0">
              <a:solidFill>
                <a:srgbClr val="FF3300"/>
              </a:solidFill>
              <a:latin typeface="微軟正黑體" pitchFamily="34" charset="-120"/>
            </a:endParaRPr>
          </a:p>
        </p:txBody>
      </p:sp>
      <p:sp>
        <p:nvSpPr>
          <p:cNvPr id="13317" name="Rectangle 13"/>
          <p:cNvSpPr>
            <a:spLocks noChangeArrowheads="1"/>
          </p:cNvSpPr>
          <p:nvPr/>
        </p:nvSpPr>
        <p:spPr bwMode="auto">
          <a:xfrm>
            <a:off x="381000" y="1143000"/>
            <a:ext cx="8534400" cy="915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b="0">
                <a:latin typeface="微軟正黑體" pitchFamily="34" charset="-120"/>
              </a:rPr>
              <a:t>协助维护单位进行设备预防保养</a:t>
            </a:r>
            <a:r>
              <a:rPr lang="en-US" altLang="zh-CN" b="0">
                <a:latin typeface="微軟正黑體" pitchFamily="34" charset="-120"/>
              </a:rPr>
              <a:t>,</a:t>
            </a:r>
            <a:r>
              <a:rPr lang="zh-CN" altLang="en-US" b="0">
                <a:latin typeface="微軟正黑體" pitchFamily="34" charset="-120"/>
              </a:rPr>
              <a:t>以落实设备维护保养工作</a:t>
            </a:r>
            <a:r>
              <a:rPr lang="en-US" altLang="zh-CN" b="0">
                <a:latin typeface="微軟正黑體" pitchFamily="34" charset="-120"/>
              </a:rPr>
              <a:t>,</a:t>
            </a:r>
            <a:r>
              <a:rPr lang="zh-CN" altLang="en-US" b="0">
                <a:latin typeface="微軟正黑體" pitchFamily="34" charset="-120"/>
              </a:rPr>
              <a:t>并由维护记录中</a:t>
            </a:r>
            <a:r>
              <a:rPr lang="en-US" altLang="zh-CN" b="0">
                <a:latin typeface="微軟正黑體" pitchFamily="34" charset="-120"/>
              </a:rPr>
              <a:t>,</a:t>
            </a:r>
            <a:r>
              <a:rPr lang="zh-CN" altLang="en-US" b="0">
                <a:latin typeface="微軟正黑體" pitchFamily="34" charset="-120"/>
              </a:rPr>
              <a:t>达成机台问题统计与分析的功能</a:t>
            </a:r>
            <a:r>
              <a:rPr lang="en-US" altLang="zh-CN" b="0">
                <a:latin typeface="微軟正黑體" pitchFamily="34" charset="-120"/>
              </a:rPr>
              <a:t>,</a:t>
            </a:r>
            <a:r>
              <a:rPr lang="zh-CN" altLang="en-US" b="0">
                <a:latin typeface="微軟正黑體" pitchFamily="34" charset="-120"/>
              </a:rPr>
              <a:t>随时取得机台运转状况</a:t>
            </a:r>
            <a:r>
              <a:rPr lang="en-US" altLang="zh-CN" b="0">
                <a:latin typeface="微軟正黑體" pitchFamily="34" charset="-120"/>
              </a:rPr>
              <a:t>,</a:t>
            </a:r>
            <a:r>
              <a:rPr lang="zh-CN" altLang="en-US" b="0">
                <a:latin typeface="微軟正黑體" pitchFamily="34" charset="-120"/>
              </a:rPr>
              <a:t>掌握机台设备的稼动状态</a:t>
            </a:r>
            <a:r>
              <a:rPr lang="en-US" altLang="zh-CN" b="0">
                <a:latin typeface="微軟正黑體" pitchFamily="34" charset="-120"/>
              </a:rPr>
              <a:t>,</a:t>
            </a:r>
            <a:r>
              <a:rPr lang="zh-CN" altLang="en-US" b="0">
                <a:latin typeface="微軟正黑體" pitchFamily="34" charset="-120"/>
              </a:rPr>
              <a:t>协助企业评估机台的产能与利用率</a:t>
            </a:r>
            <a:endParaRPr lang="zh-TW" altLang="en-US" b="0">
              <a:latin typeface="微軟正黑體" pitchFamily="34" charset="-120"/>
            </a:endParaRPr>
          </a:p>
        </p:txBody>
      </p:sp>
      <p:sp>
        <p:nvSpPr>
          <p:cNvPr id="13318" name="Rectangle 14"/>
          <p:cNvSpPr>
            <a:spLocks noChangeArrowheads="1"/>
          </p:cNvSpPr>
          <p:nvPr/>
        </p:nvSpPr>
        <p:spPr bwMode="auto">
          <a:xfrm>
            <a:off x="5715000" y="6477000"/>
            <a:ext cx="3352800" cy="304800"/>
          </a:xfrm>
          <a:prstGeom prst="rect">
            <a:avLst/>
          </a:prstGeom>
          <a:solidFill>
            <a:srgbClr val="FFFFFF">
              <a:alpha val="70195"/>
            </a:srgbClr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zh-TW" altLang="en-US" sz="1400" b="0">
                <a:latin typeface="微軟正黑體" pitchFamily="34" charset="-120"/>
              </a:rPr>
              <a:t>h</a:t>
            </a:r>
            <a:r>
              <a:rPr lang="en-US" altLang="zh-TW" sz="1400" b="0">
                <a:latin typeface="微軟正黑體" pitchFamily="34" charset="-120"/>
              </a:rPr>
              <a:t>ttp://www.emacro.com.tw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2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1277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未命名 -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284288"/>
            <a:ext cx="9144000" cy="5573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14819" name="Picture 3" descr="未命名 -2"/>
          <p:cNvPicPr>
            <a:picLocks noChangeAspect="1" noChangeArrowheads="1"/>
          </p:cNvPicPr>
          <p:nvPr/>
        </p:nvPicPr>
        <p:blipFill>
          <a:blip r:embed="rId4">
            <a:grayscl/>
          </a:blip>
          <a:srcRect/>
          <a:stretch>
            <a:fillRect/>
          </a:stretch>
        </p:blipFill>
        <p:spPr bwMode="auto">
          <a:xfrm>
            <a:off x="0" y="1295400"/>
            <a:ext cx="9144000" cy="557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340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3429000" y="76200"/>
            <a:ext cx="5486400" cy="563563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CN" sz="320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RFID</a:t>
            </a:r>
            <a:r>
              <a:rPr lang="zh-CN" altLang="en-US" sz="320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温湿度无线监控</a:t>
            </a:r>
            <a:endParaRPr lang="zh-CN" altLang="zh-TW" sz="3200" smtClean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1981200" y="990600"/>
            <a:ext cx="5486400" cy="3276600"/>
            <a:chOff x="1248" y="624"/>
            <a:chExt cx="3456" cy="2064"/>
          </a:xfrm>
        </p:grpSpPr>
        <p:sp>
          <p:nvSpPr>
            <p:cNvPr id="14390" name="Line 6"/>
            <p:cNvSpPr>
              <a:spLocks noChangeShapeType="1"/>
            </p:cNvSpPr>
            <p:nvPr/>
          </p:nvSpPr>
          <p:spPr bwMode="auto">
            <a:xfrm flipH="1">
              <a:off x="1488" y="768"/>
              <a:ext cx="2160" cy="1296"/>
            </a:xfrm>
            <a:prstGeom prst="line">
              <a:avLst/>
            </a:prstGeom>
            <a:noFill/>
            <a:ln w="57150" cmpd="thinThick">
              <a:solidFill>
                <a:srgbClr val="0066FF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391" name="Line 7"/>
            <p:cNvSpPr>
              <a:spLocks noChangeShapeType="1"/>
            </p:cNvSpPr>
            <p:nvPr/>
          </p:nvSpPr>
          <p:spPr bwMode="auto">
            <a:xfrm flipH="1" flipV="1">
              <a:off x="3648" y="768"/>
              <a:ext cx="720" cy="96"/>
            </a:xfrm>
            <a:prstGeom prst="line">
              <a:avLst/>
            </a:prstGeom>
            <a:noFill/>
            <a:ln w="19050">
              <a:solidFill>
                <a:srgbClr val="0066FF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14392" name="Group 8"/>
            <p:cNvGrpSpPr>
              <a:grpSpLocks/>
            </p:cNvGrpSpPr>
            <p:nvPr/>
          </p:nvGrpSpPr>
          <p:grpSpPr bwMode="auto">
            <a:xfrm>
              <a:off x="2448" y="2016"/>
              <a:ext cx="1008" cy="672"/>
              <a:chOff x="2448" y="2016"/>
              <a:chExt cx="1008" cy="672"/>
            </a:xfrm>
          </p:grpSpPr>
          <p:sp>
            <p:nvSpPr>
              <p:cNvPr id="14405" name="Oval 9"/>
              <p:cNvSpPr>
                <a:spLocks noChangeArrowheads="1"/>
              </p:cNvSpPr>
              <p:nvPr/>
            </p:nvSpPr>
            <p:spPr bwMode="auto">
              <a:xfrm>
                <a:off x="2448" y="2352"/>
                <a:ext cx="1008" cy="336"/>
              </a:xfrm>
              <a:prstGeom prst="ellipse">
                <a:avLst/>
              </a:prstGeom>
              <a:gradFill rotWithShape="1">
                <a:gsLst>
                  <a:gs pos="0">
                    <a:srgbClr val="FFFF00"/>
                  </a:gs>
                  <a:gs pos="100000">
                    <a:schemeClr val="bg1">
                      <a:alpha val="60001"/>
                    </a:scheme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>
                  <a:ea typeface="新細明體" pitchFamily="18" charset="-120"/>
                </a:endParaRPr>
              </a:p>
            </p:txBody>
          </p:sp>
          <p:pic>
            <p:nvPicPr>
              <p:cNvPr id="14406" name="Picture 10" descr="CMC191"/>
              <p:cNvPicPr>
                <a:picLocks noChangeAspect="1" noChangeArrowheads="1"/>
              </p:cNvPicPr>
              <p:nvPr/>
            </p:nvPicPr>
            <p:blipFill>
              <a:blip r:embed="rId5"/>
              <a:srcRect/>
              <a:stretch>
                <a:fillRect/>
              </a:stretch>
            </p:blipFill>
            <p:spPr bwMode="auto">
              <a:xfrm>
                <a:off x="2688" y="2016"/>
                <a:ext cx="488" cy="62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sp>
          <p:nvSpPr>
            <p:cNvPr id="14393" name="Line 11"/>
            <p:cNvSpPr>
              <a:spLocks noChangeShapeType="1"/>
            </p:cNvSpPr>
            <p:nvPr/>
          </p:nvSpPr>
          <p:spPr bwMode="auto">
            <a:xfrm flipH="1" flipV="1">
              <a:off x="1536" y="2064"/>
              <a:ext cx="1248" cy="336"/>
            </a:xfrm>
            <a:prstGeom prst="line">
              <a:avLst/>
            </a:prstGeom>
            <a:noFill/>
            <a:ln w="57150" cmpd="thinThick">
              <a:solidFill>
                <a:srgbClr val="0066FF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14394" name="Group 12"/>
            <p:cNvGrpSpPr>
              <a:grpSpLocks/>
            </p:cNvGrpSpPr>
            <p:nvPr/>
          </p:nvGrpSpPr>
          <p:grpSpPr bwMode="auto">
            <a:xfrm>
              <a:off x="3312" y="1248"/>
              <a:ext cx="768" cy="512"/>
              <a:chOff x="2448" y="2016"/>
              <a:chExt cx="1008" cy="672"/>
            </a:xfrm>
          </p:grpSpPr>
          <p:sp>
            <p:nvSpPr>
              <p:cNvPr id="14403" name="Oval 13"/>
              <p:cNvSpPr>
                <a:spLocks noChangeArrowheads="1"/>
              </p:cNvSpPr>
              <p:nvPr/>
            </p:nvSpPr>
            <p:spPr bwMode="auto">
              <a:xfrm>
                <a:off x="2448" y="2352"/>
                <a:ext cx="1008" cy="336"/>
              </a:xfrm>
              <a:prstGeom prst="ellipse">
                <a:avLst/>
              </a:prstGeom>
              <a:gradFill rotWithShape="1">
                <a:gsLst>
                  <a:gs pos="0">
                    <a:srgbClr val="FFFF00"/>
                  </a:gs>
                  <a:gs pos="100000">
                    <a:schemeClr val="bg1">
                      <a:alpha val="60001"/>
                    </a:scheme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>
                  <a:ea typeface="新細明體" pitchFamily="18" charset="-120"/>
                </a:endParaRPr>
              </a:p>
            </p:txBody>
          </p:sp>
          <p:pic>
            <p:nvPicPr>
              <p:cNvPr id="14404" name="Picture 14" descr="CMC191"/>
              <p:cNvPicPr>
                <a:picLocks noChangeAspect="1" noChangeArrowheads="1"/>
              </p:cNvPicPr>
              <p:nvPr/>
            </p:nvPicPr>
            <p:blipFill>
              <a:blip r:embed="rId6"/>
              <a:srcRect/>
              <a:stretch>
                <a:fillRect/>
              </a:stretch>
            </p:blipFill>
            <p:spPr bwMode="auto">
              <a:xfrm>
                <a:off x="2688" y="2016"/>
                <a:ext cx="488" cy="62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grpSp>
          <p:nvGrpSpPr>
            <p:cNvPr id="14395" name="Group 15"/>
            <p:cNvGrpSpPr>
              <a:grpSpLocks/>
            </p:cNvGrpSpPr>
            <p:nvPr/>
          </p:nvGrpSpPr>
          <p:grpSpPr bwMode="auto">
            <a:xfrm>
              <a:off x="4176" y="624"/>
              <a:ext cx="528" cy="352"/>
              <a:chOff x="2448" y="2016"/>
              <a:chExt cx="1008" cy="672"/>
            </a:xfrm>
          </p:grpSpPr>
          <p:sp>
            <p:nvSpPr>
              <p:cNvPr id="14401" name="Oval 16"/>
              <p:cNvSpPr>
                <a:spLocks noChangeArrowheads="1"/>
              </p:cNvSpPr>
              <p:nvPr/>
            </p:nvSpPr>
            <p:spPr bwMode="auto">
              <a:xfrm>
                <a:off x="2448" y="2352"/>
                <a:ext cx="1008" cy="336"/>
              </a:xfrm>
              <a:prstGeom prst="ellipse">
                <a:avLst/>
              </a:prstGeom>
              <a:gradFill rotWithShape="1">
                <a:gsLst>
                  <a:gs pos="0">
                    <a:srgbClr val="FFFF00"/>
                  </a:gs>
                  <a:gs pos="100000">
                    <a:schemeClr val="bg1">
                      <a:alpha val="60001"/>
                    </a:scheme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>
                  <a:ea typeface="新細明體" pitchFamily="18" charset="-120"/>
                </a:endParaRPr>
              </a:p>
            </p:txBody>
          </p:sp>
          <p:pic>
            <p:nvPicPr>
              <p:cNvPr id="14402" name="Picture 17" descr="CMC191"/>
              <p:cNvPicPr>
                <a:picLocks noChangeAspect="1" noChangeArrowheads="1"/>
              </p:cNvPicPr>
              <p:nvPr/>
            </p:nvPicPr>
            <p:blipFill>
              <a:blip r:embed="rId7" cstate="print"/>
              <a:srcRect/>
              <a:stretch>
                <a:fillRect/>
              </a:stretch>
            </p:blipFill>
            <p:spPr bwMode="auto">
              <a:xfrm>
                <a:off x="2688" y="2016"/>
                <a:ext cx="488" cy="62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sp>
          <p:nvSpPr>
            <p:cNvPr id="14396" name="Line 18"/>
            <p:cNvSpPr>
              <a:spLocks noChangeShapeType="1"/>
            </p:cNvSpPr>
            <p:nvPr/>
          </p:nvSpPr>
          <p:spPr bwMode="auto">
            <a:xfrm flipH="1" flipV="1">
              <a:off x="2688" y="1344"/>
              <a:ext cx="864" cy="192"/>
            </a:xfrm>
            <a:prstGeom prst="line">
              <a:avLst/>
            </a:prstGeom>
            <a:noFill/>
            <a:ln w="38100">
              <a:solidFill>
                <a:srgbClr val="0066FF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14397" name="Group 19"/>
            <p:cNvGrpSpPr>
              <a:grpSpLocks/>
            </p:cNvGrpSpPr>
            <p:nvPr/>
          </p:nvGrpSpPr>
          <p:grpSpPr bwMode="auto">
            <a:xfrm>
              <a:off x="1248" y="1024"/>
              <a:ext cx="768" cy="512"/>
              <a:chOff x="2448" y="2016"/>
              <a:chExt cx="1008" cy="672"/>
            </a:xfrm>
          </p:grpSpPr>
          <p:sp>
            <p:nvSpPr>
              <p:cNvPr id="14399" name="Oval 20"/>
              <p:cNvSpPr>
                <a:spLocks noChangeArrowheads="1"/>
              </p:cNvSpPr>
              <p:nvPr/>
            </p:nvSpPr>
            <p:spPr bwMode="auto">
              <a:xfrm>
                <a:off x="2448" y="2352"/>
                <a:ext cx="1008" cy="336"/>
              </a:xfrm>
              <a:prstGeom prst="ellipse">
                <a:avLst/>
              </a:prstGeom>
              <a:gradFill rotWithShape="1">
                <a:gsLst>
                  <a:gs pos="0">
                    <a:srgbClr val="FFFF00"/>
                  </a:gs>
                  <a:gs pos="100000">
                    <a:schemeClr val="bg1">
                      <a:alpha val="60001"/>
                    </a:scheme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>
                  <a:ea typeface="新細明體" pitchFamily="18" charset="-120"/>
                </a:endParaRPr>
              </a:p>
            </p:txBody>
          </p:sp>
          <p:pic>
            <p:nvPicPr>
              <p:cNvPr id="14400" name="Picture 21" descr="CMC191"/>
              <p:cNvPicPr>
                <a:picLocks noChangeAspect="1" noChangeArrowheads="1"/>
              </p:cNvPicPr>
              <p:nvPr/>
            </p:nvPicPr>
            <p:blipFill>
              <a:blip r:embed="rId6"/>
              <a:srcRect/>
              <a:stretch>
                <a:fillRect/>
              </a:stretch>
            </p:blipFill>
            <p:spPr bwMode="auto">
              <a:xfrm>
                <a:off x="2688" y="2016"/>
                <a:ext cx="488" cy="62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sp>
          <p:nvSpPr>
            <p:cNvPr id="14398" name="Line 22"/>
            <p:cNvSpPr>
              <a:spLocks noChangeShapeType="1"/>
            </p:cNvSpPr>
            <p:nvPr/>
          </p:nvSpPr>
          <p:spPr bwMode="auto">
            <a:xfrm flipH="1" flipV="1">
              <a:off x="1728" y="1296"/>
              <a:ext cx="768" cy="144"/>
            </a:xfrm>
            <a:prstGeom prst="line">
              <a:avLst/>
            </a:prstGeom>
            <a:noFill/>
            <a:ln w="38100">
              <a:solidFill>
                <a:srgbClr val="0066FF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4342" name="Group 23"/>
          <p:cNvGrpSpPr>
            <a:grpSpLocks/>
          </p:cNvGrpSpPr>
          <p:nvPr/>
        </p:nvGrpSpPr>
        <p:grpSpPr bwMode="auto">
          <a:xfrm>
            <a:off x="609600" y="914400"/>
            <a:ext cx="7848600" cy="4532313"/>
            <a:chOff x="384" y="576"/>
            <a:chExt cx="4944" cy="2855"/>
          </a:xfrm>
        </p:grpSpPr>
        <p:sp>
          <p:nvSpPr>
            <p:cNvPr id="14383" name="AutoShape 24"/>
            <p:cNvSpPr>
              <a:spLocks noChangeArrowheads="1"/>
            </p:cNvSpPr>
            <p:nvPr/>
          </p:nvSpPr>
          <p:spPr bwMode="auto">
            <a:xfrm>
              <a:off x="4512" y="3216"/>
              <a:ext cx="768" cy="215"/>
            </a:xfrm>
            <a:prstGeom prst="flowChartAlternateProcess">
              <a:avLst/>
            </a:prstGeom>
            <a:gradFill rotWithShape="1">
              <a:gsLst>
                <a:gs pos="0">
                  <a:srgbClr val="FFFF99"/>
                </a:gs>
                <a:gs pos="100000">
                  <a:srgbClr val="FFFF99">
                    <a:alpha val="78998"/>
                  </a:srgbClr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zh-TW" altLang="en-US"/>
                <a:t>电子仓</a:t>
              </a:r>
            </a:p>
          </p:txBody>
        </p:sp>
        <p:sp>
          <p:nvSpPr>
            <p:cNvPr id="14384" name="AutoShape 25"/>
            <p:cNvSpPr>
              <a:spLocks noChangeArrowheads="1"/>
            </p:cNvSpPr>
            <p:nvPr/>
          </p:nvSpPr>
          <p:spPr bwMode="auto">
            <a:xfrm>
              <a:off x="4752" y="816"/>
              <a:ext cx="576" cy="144"/>
            </a:xfrm>
            <a:prstGeom prst="flowChartAlternateProcess">
              <a:avLst/>
            </a:prstGeom>
            <a:gradFill rotWithShape="1">
              <a:gsLst>
                <a:gs pos="0">
                  <a:srgbClr val="FFFF99"/>
                </a:gs>
                <a:gs pos="100000">
                  <a:srgbClr val="FFFF99">
                    <a:alpha val="78998"/>
                  </a:srgbClr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 sz="1200"/>
                <a:t>SMT</a:t>
              </a:r>
            </a:p>
          </p:txBody>
        </p:sp>
        <p:sp>
          <p:nvSpPr>
            <p:cNvPr id="14385" name="AutoShape 26"/>
            <p:cNvSpPr>
              <a:spLocks noChangeArrowheads="1"/>
            </p:cNvSpPr>
            <p:nvPr/>
          </p:nvSpPr>
          <p:spPr bwMode="auto">
            <a:xfrm>
              <a:off x="3600" y="1259"/>
              <a:ext cx="672" cy="181"/>
            </a:xfrm>
            <a:prstGeom prst="flowChartAlternateProcess">
              <a:avLst/>
            </a:prstGeom>
            <a:gradFill rotWithShape="1">
              <a:gsLst>
                <a:gs pos="0">
                  <a:srgbClr val="FFFF99"/>
                </a:gs>
                <a:gs pos="100000">
                  <a:srgbClr val="FFFF99">
                    <a:alpha val="78998"/>
                  </a:srgbClr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 sz="1400"/>
                <a:t>DIP</a:t>
              </a:r>
            </a:p>
          </p:txBody>
        </p:sp>
        <p:sp>
          <p:nvSpPr>
            <p:cNvPr id="14386" name="AutoShape 27"/>
            <p:cNvSpPr>
              <a:spLocks noChangeArrowheads="1"/>
            </p:cNvSpPr>
            <p:nvPr/>
          </p:nvSpPr>
          <p:spPr bwMode="auto">
            <a:xfrm>
              <a:off x="1392" y="2976"/>
              <a:ext cx="768" cy="215"/>
            </a:xfrm>
            <a:prstGeom prst="flowChartAlternateProcess">
              <a:avLst/>
            </a:prstGeom>
            <a:gradFill rotWithShape="1">
              <a:gsLst>
                <a:gs pos="0">
                  <a:srgbClr val="FFFF99"/>
                </a:gs>
                <a:gs pos="100000">
                  <a:srgbClr val="FFFF99">
                    <a:alpha val="78998"/>
                  </a:srgbClr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zh-TW" altLang="en-US"/>
                <a:t>烧机室</a:t>
              </a:r>
            </a:p>
          </p:txBody>
        </p:sp>
        <p:sp>
          <p:nvSpPr>
            <p:cNvPr id="14387" name="AutoShape 28"/>
            <p:cNvSpPr>
              <a:spLocks noChangeArrowheads="1"/>
            </p:cNvSpPr>
            <p:nvPr/>
          </p:nvSpPr>
          <p:spPr bwMode="auto">
            <a:xfrm>
              <a:off x="3216" y="576"/>
              <a:ext cx="576" cy="144"/>
            </a:xfrm>
            <a:prstGeom prst="flowChartAlternateProcess">
              <a:avLst/>
            </a:prstGeom>
            <a:gradFill rotWithShape="1">
              <a:gsLst>
                <a:gs pos="0">
                  <a:srgbClr val="FFFF99"/>
                </a:gs>
                <a:gs pos="100000">
                  <a:srgbClr val="FFFF99">
                    <a:alpha val="78998"/>
                  </a:srgbClr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zh-TW" altLang="en-US" sz="1200"/>
                <a:t>机房</a:t>
              </a:r>
            </a:p>
          </p:txBody>
        </p:sp>
        <p:sp>
          <p:nvSpPr>
            <p:cNvPr id="14388" name="AutoShape 29"/>
            <p:cNvSpPr>
              <a:spLocks noChangeArrowheads="1"/>
            </p:cNvSpPr>
            <p:nvPr/>
          </p:nvSpPr>
          <p:spPr bwMode="auto">
            <a:xfrm>
              <a:off x="1968" y="816"/>
              <a:ext cx="576" cy="144"/>
            </a:xfrm>
            <a:prstGeom prst="flowChartAlternateProcess">
              <a:avLst/>
            </a:prstGeom>
            <a:gradFill rotWithShape="1">
              <a:gsLst>
                <a:gs pos="0">
                  <a:srgbClr val="FFFF99"/>
                </a:gs>
                <a:gs pos="100000">
                  <a:srgbClr val="FFFF99">
                    <a:alpha val="78998"/>
                  </a:srgbClr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zh-TW" altLang="en-US" sz="1200"/>
                <a:t>物料仓</a:t>
              </a:r>
            </a:p>
          </p:txBody>
        </p:sp>
        <p:sp>
          <p:nvSpPr>
            <p:cNvPr id="14389" name="AutoShape 30"/>
            <p:cNvSpPr>
              <a:spLocks noChangeArrowheads="1"/>
            </p:cNvSpPr>
            <p:nvPr/>
          </p:nvSpPr>
          <p:spPr bwMode="auto">
            <a:xfrm>
              <a:off x="384" y="1488"/>
              <a:ext cx="768" cy="215"/>
            </a:xfrm>
            <a:prstGeom prst="flowChartAlternateProcess">
              <a:avLst/>
            </a:prstGeom>
            <a:gradFill rotWithShape="1">
              <a:gsLst>
                <a:gs pos="0">
                  <a:srgbClr val="FFFF99"/>
                </a:gs>
                <a:gs pos="100000">
                  <a:srgbClr val="FFFF99">
                    <a:alpha val="78998"/>
                  </a:srgbClr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zh-TW" altLang="en-US"/>
                <a:t>成品仓</a:t>
              </a:r>
            </a:p>
          </p:txBody>
        </p:sp>
      </p:grpSp>
      <p:sp>
        <p:nvSpPr>
          <p:cNvPr id="14343" name="Text Box 31"/>
          <p:cNvSpPr txBox="1">
            <a:spLocks noChangeArrowheads="1"/>
          </p:cNvSpPr>
          <p:nvPr/>
        </p:nvSpPr>
        <p:spPr bwMode="black">
          <a:xfrm>
            <a:off x="228600" y="852488"/>
            <a:ext cx="7010400" cy="366712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zh-CN" altLang="en-US" b="0">
                <a:latin typeface="微軟正黑體" pitchFamily="34" charset="-120"/>
              </a:rPr>
              <a:t>全厂温湿度管制点</a:t>
            </a:r>
            <a:r>
              <a:rPr kumimoji="0" lang="en-US" altLang="zh-CN" b="0">
                <a:latin typeface="微軟正黑體" pitchFamily="34" charset="-120"/>
              </a:rPr>
              <a:t>,</a:t>
            </a:r>
            <a:r>
              <a:rPr kumimoji="0" lang="zh-CN" altLang="en-US" b="0">
                <a:latin typeface="微軟正黑體" pitchFamily="34" charset="-120"/>
              </a:rPr>
              <a:t>透过网络环境全部集中在同一台数据库上</a:t>
            </a:r>
            <a:endParaRPr kumimoji="0" lang="en-US" altLang="zh-TW" b="0">
              <a:latin typeface="微軟正黑體" pitchFamily="34" charset="-120"/>
            </a:endParaRPr>
          </a:p>
        </p:txBody>
      </p:sp>
      <p:grpSp>
        <p:nvGrpSpPr>
          <p:cNvPr id="8" name="Group 32"/>
          <p:cNvGrpSpPr>
            <a:grpSpLocks/>
          </p:cNvGrpSpPr>
          <p:nvPr/>
        </p:nvGrpSpPr>
        <p:grpSpPr bwMode="auto">
          <a:xfrm>
            <a:off x="0" y="4572000"/>
            <a:ext cx="4164013" cy="2241550"/>
            <a:chOff x="0" y="2880"/>
            <a:chExt cx="2623" cy="1412"/>
          </a:xfrm>
        </p:grpSpPr>
        <p:pic>
          <p:nvPicPr>
            <p:cNvPr id="14380" name="Picture 33" descr="1282401836_lcd_monitor"/>
            <p:cNvPicPr>
              <a:picLocks noChangeAspect="1"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192" y="2880"/>
              <a:ext cx="1200" cy="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4381" name="Freeform 62"/>
            <p:cNvSpPr>
              <a:spLocks/>
            </p:cNvSpPr>
            <p:nvPr/>
          </p:nvSpPr>
          <p:spPr bwMode="ltGray">
            <a:xfrm rot="5987583" flipV="1">
              <a:off x="1615" y="3024"/>
              <a:ext cx="864" cy="1152"/>
            </a:xfrm>
            <a:custGeom>
              <a:avLst/>
              <a:gdLst>
                <a:gd name="T0" fmla="*/ 0 w 1291"/>
                <a:gd name="T1" fmla="*/ 893 h 886"/>
                <a:gd name="T2" fmla="*/ 449 w 1291"/>
                <a:gd name="T3" fmla="*/ 692 h 886"/>
                <a:gd name="T4" fmla="*/ 738 w 1291"/>
                <a:gd name="T5" fmla="*/ 194 h 886"/>
                <a:gd name="T6" fmla="*/ 661 w 1291"/>
                <a:gd name="T7" fmla="*/ 170 h 886"/>
                <a:gd name="T8" fmla="*/ 779 w 1291"/>
                <a:gd name="T9" fmla="*/ 0 h 886"/>
                <a:gd name="T10" fmla="*/ 864 w 1291"/>
                <a:gd name="T11" fmla="*/ 238 h 886"/>
                <a:gd name="T12" fmla="*/ 779 w 1291"/>
                <a:gd name="T13" fmla="*/ 209 h 886"/>
                <a:gd name="T14" fmla="*/ 534 w 1291"/>
                <a:gd name="T15" fmla="*/ 928 h 886"/>
                <a:gd name="T16" fmla="*/ 371 w 1291"/>
                <a:gd name="T17" fmla="*/ 1152 h 886"/>
                <a:gd name="T18" fmla="*/ 0 w 1291"/>
                <a:gd name="T19" fmla="*/ 893 h 88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291"/>
                <a:gd name="T31" fmla="*/ 0 h 886"/>
                <a:gd name="T32" fmla="*/ 1291 w 1291"/>
                <a:gd name="T33" fmla="*/ 886 h 88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291" h="886">
                  <a:moveTo>
                    <a:pt x="0" y="687"/>
                  </a:moveTo>
                  <a:cubicBezTo>
                    <a:pt x="261" y="646"/>
                    <a:pt x="345" y="660"/>
                    <a:pt x="671" y="532"/>
                  </a:cubicBezTo>
                  <a:cubicBezTo>
                    <a:pt x="997" y="404"/>
                    <a:pt x="1069" y="227"/>
                    <a:pt x="1103" y="149"/>
                  </a:cubicBezTo>
                  <a:cubicBezTo>
                    <a:pt x="1045" y="140"/>
                    <a:pt x="988" y="131"/>
                    <a:pt x="988" y="131"/>
                  </a:cubicBezTo>
                  <a:lnTo>
                    <a:pt x="1164" y="0"/>
                  </a:lnTo>
                  <a:lnTo>
                    <a:pt x="1291" y="183"/>
                  </a:lnTo>
                  <a:lnTo>
                    <a:pt x="1164" y="161"/>
                  </a:lnTo>
                  <a:cubicBezTo>
                    <a:pt x="1120" y="317"/>
                    <a:pt x="981" y="576"/>
                    <a:pt x="798" y="714"/>
                  </a:cubicBezTo>
                  <a:cubicBezTo>
                    <a:pt x="615" y="852"/>
                    <a:pt x="749" y="772"/>
                    <a:pt x="554" y="886"/>
                  </a:cubicBezTo>
                  <a:lnTo>
                    <a:pt x="0" y="687"/>
                  </a:lnTo>
                  <a:close/>
                </a:path>
              </a:pathLst>
            </a:custGeom>
            <a:gradFill rotWithShape="1">
              <a:gsLst>
                <a:gs pos="0">
                  <a:srgbClr val="0066FF"/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zh-CN" altLang="en-US"/>
            </a:p>
          </p:txBody>
        </p:sp>
        <p:sp>
          <p:nvSpPr>
            <p:cNvPr id="14382" name="Text Box 35"/>
            <p:cNvSpPr txBox="1">
              <a:spLocks noChangeArrowheads="1"/>
            </p:cNvSpPr>
            <p:nvPr/>
          </p:nvSpPr>
          <p:spPr bwMode="black">
            <a:xfrm>
              <a:off x="0" y="4080"/>
              <a:ext cx="2352" cy="212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kumimoji="0" lang="zh-CN" altLang="en-US" sz="1600" b="0">
                  <a:latin typeface="微軟正黑體" pitchFamily="34" charset="-120"/>
                </a:rPr>
                <a:t>随时取得指定点位的温湿度记录数据</a:t>
              </a:r>
              <a:r>
                <a:rPr kumimoji="0" lang="en-US" altLang="zh-TW" sz="1600" b="0">
                  <a:latin typeface="微軟正黑體" pitchFamily="34" charset="-120"/>
                </a:rPr>
                <a:t>.</a:t>
              </a:r>
            </a:p>
          </p:txBody>
        </p:sp>
      </p:grpSp>
      <p:grpSp>
        <p:nvGrpSpPr>
          <p:cNvPr id="9" name="Group 36"/>
          <p:cNvGrpSpPr>
            <a:grpSpLocks/>
          </p:cNvGrpSpPr>
          <p:nvPr/>
        </p:nvGrpSpPr>
        <p:grpSpPr bwMode="auto">
          <a:xfrm>
            <a:off x="1905000" y="1219200"/>
            <a:ext cx="6172200" cy="5156200"/>
            <a:chOff x="1200" y="768"/>
            <a:chExt cx="3888" cy="3248"/>
          </a:xfrm>
        </p:grpSpPr>
        <p:grpSp>
          <p:nvGrpSpPr>
            <p:cNvPr id="14347" name="Group 37"/>
            <p:cNvGrpSpPr>
              <a:grpSpLocks/>
            </p:cNvGrpSpPr>
            <p:nvPr/>
          </p:nvGrpSpPr>
          <p:grpSpPr bwMode="auto">
            <a:xfrm>
              <a:off x="3072" y="3264"/>
              <a:ext cx="720" cy="368"/>
              <a:chOff x="960" y="3690"/>
              <a:chExt cx="576" cy="294"/>
            </a:xfrm>
          </p:grpSpPr>
          <p:sp>
            <p:nvSpPr>
              <p:cNvPr id="14378" name="Oval 38"/>
              <p:cNvSpPr>
                <a:spLocks noChangeArrowheads="1"/>
              </p:cNvSpPr>
              <p:nvPr/>
            </p:nvSpPr>
            <p:spPr bwMode="auto">
              <a:xfrm>
                <a:off x="960" y="3690"/>
                <a:ext cx="576" cy="294"/>
              </a:xfrm>
              <a:prstGeom prst="ellipse">
                <a:avLst/>
              </a:prstGeom>
              <a:gradFill rotWithShape="1">
                <a:gsLst>
                  <a:gs pos="0">
                    <a:srgbClr val="FF3300"/>
                  </a:gs>
                  <a:gs pos="100000">
                    <a:schemeClr val="bg1">
                      <a:alpha val="60001"/>
                    </a:scheme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>
                  <a:ea typeface="新細明體" pitchFamily="18" charset="-120"/>
                </a:endParaRPr>
              </a:p>
            </p:txBody>
          </p:sp>
          <p:pic>
            <p:nvPicPr>
              <p:cNvPr id="14379" name="Picture 39" descr="CMC191TagIIII"/>
              <p:cNvPicPr>
                <a:picLocks noChangeAspect="1" noChangeArrowheads="1"/>
              </p:cNvPicPr>
              <p:nvPr/>
            </p:nvPicPr>
            <p:blipFill>
              <a:blip r:embed="rId9"/>
              <a:srcRect/>
              <a:stretch>
                <a:fillRect/>
              </a:stretch>
            </p:blipFill>
            <p:spPr bwMode="auto">
              <a:xfrm>
                <a:off x="1152" y="3705"/>
                <a:ext cx="240" cy="18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grpSp>
          <p:nvGrpSpPr>
            <p:cNvPr id="14348" name="Group 40"/>
            <p:cNvGrpSpPr>
              <a:grpSpLocks/>
            </p:cNvGrpSpPr>
            <p:nvPr/>
          </p:nvGrpSpPr>
          <p:grpSpPr bwMode="auto">
            <a:xfrm>
              <a:off x="3456" y="2688"/>
              <a:ext cx="720" cy="368"/>
              <a:chOff x="960" y="3690"/>
              <a:chExt cx="576" cy="294"/>
            </a:xfrm>
          </p:grpSpPr>
          <p:sp>
            <p:nvSpPr>
              <p:cNvPr id="14376" name="Oval 41"/>
              <p:cNvSpPr>
                <a:spLocks noChangeArrowheads="1"/>
              </p:cNvSpPr>
              <p:nvPr/>
            </p:nvSpPr>
            <p:spPr bwMode="auto">
              <a:xfrm>
                <a:off x="960" y="3690"/>
                <a:ext cx="576" cy="294"/>
              </a:xfrm>
              <a:prstGeom prst="ellipse">
                <a:avLst/>
              </a:prstGeom>
              <a:gradFill rotWithShape="1">
                <a:gsLst>
                  <a:gs pos="0">
                    <a:srgbClr val="FF3300"/>
                  </a:gs>
                  <a:gs pos="100000">
                    <a:schemeClr val="bg1">
                      <a:alpha val="60001"/>
                    </a:scheme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>
                  <a:ea typeface="新細明體" pitchFamily="18" charset="-120"/>
                </a:endParaRPr>
              </a:p>
            </p:txBody>
          </p:sp>
          <p:pic>
            <p:nvPicPr>
              <p:cNvPr id="14377" name="Picture 42" descr="CMC191TagIIII"/>
              <p:cNvPicPr>
                <a:picLocks noChangeAspect="1" noChangeArrowheads="1"/>
              </p:cNvPicPr>
              <p:nvPr/>
            </p:nvPicPr>
            <p:blipFill>
              <a:blip r:embed="rId9"/>
              <a:srcRect/>
              <a:stretch>
                <a:fillRect/>
              </a:stretch>
            </p:blipFill>
            <p:spPr bwMode="auto">
              <a:xfrm>
                <a:off x="1152" y="3705"/>
                <a:ext cx="240" cy="18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grpSp>
          <p:nvGrpSpPr>
            <p:cNvPr id="14349" name="Group 43"/>
            <p:cNvGrpSpPr>
              <a:grpSpLocks/>
            </p:cNvGrpSpPr>
            <p:nvPr/>
          </p:nvGrpSpPr>
          <p:grpSpPr bwMode="auto">
            <a:xfrm>
              <a:off x="4320" y="2928"/>
              <a:ext cx="720" cy="368"/>
              <a:chOff x="960" y="3690"/>
              <a:chExt cx="576" cy="294"/>
            </a:xfrm>
          </p:grpSpPr>
          <p:sp>
            <p:nvSpPr>
              <p:cNvPr id="14374" name="Oval 44"/>
              <p:cNvSpPr>
                <a:spLocks noChangeArrowheads="1"/>
              </p:cNvSpPr>
              <p:nvPr/>
            </p:nvSpPr>
            <p:spPr bwMode="auto">
              <a:xfrm>
                <a:off x="960" y="3690"/>
                <a:ext cx="576" cy="294"/>
              </a:xfrm>
              <a:prstGeom prst="ellipse">
                <a:avLst/>
              </a:prstGeom>
              <a:gradFill rotWithShape="1">
                <a:gsLst>
                  <a:gs pos="0">
                    <a:srgbClr val="FF3300"/>
                  </a:gs>
                  <a:gs pos="100000">
                    <a:schemeClr val="bg1">
                      <a:alpha val="60001"/>
                    </a:scheme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>
                  <a:ea typeface="新細明體" pitchFamily="18" charset="-120"/>
                </a:endParaRPr>
              </a:p>
            </p:txBody>
          </p:sp>
          <p:pic>
            <p:nvPicPr>
              <p:cNvPr id="14375" name="Picture 45" descr="CMC191TagIIII"/>
              <p:cNvPicPr>
                <a:picLocks noChangeAspect="1" noChangeArrowheads="1"/>
              </p:cNvPicPr>
              <p:nvPr/>
            </p:nvPicPr>
            <p:blipFill>
              <a:blip r:embed="rId9"/>
              <a:srcRect/>
              <a:stretch>
                <a:fillRect/>
              </a:stretch>
            </p:blipFill>
            <p:spPr bwMode="auto">
              <a:xfrm>
                <a:off x="1152" y="3705"/>
                <a:ext cx="240" cy="18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grpSp>
          <p:nvGrpSpPr>
            <p:cNvPr id="14350" name="Group 46"/>
            <p:cNvGrpSpPr>
              <a:grpSpLocks/>
            </p:cNvGrpSpPr>
            <p:nvPr/>
          </p:nvGrpSpPr>
          <p:grpSpPr bwMode="auto">
            <a:xfrm>
              <a:off x="3888" y="3648"/>
              <a:ext cx="720" cy="368"/>
              <a:chOff x="960" y="3690"/>
              <a:chExt cx="576" cy="294"/>
            </a:xfrm>
          </p:grpSpPr>
          <p:sp>
            <p:nvSpPr>
              <p:cNvPr id="14372" name="Oval 47"/>
              <p:cNvSpPr>
                <a:spLocks noChangeArrowheads="1"/>
              </p:cNvSpPr>
              <p:nvPr/>
            </p:nvSpPr>
            <p:spPr bwMode="auto">
              <a:xfrm>
                <a:off x="960" y="3690"/>
                <a:ext cx="576" cy="294"/>
              </a:xfrm>
              <a:prstGeom prst="ellipse">
                <a:avLst/>
              </a:prstGeom>
              <a:gradFill rotWithShape="1">
                <a:gsLst>
                  <a:gs pos="0">
                    <a:srgbClr val="FF3300"/>
                  </a:gs>
                  <a:gs pos="100000">
                    <a:schemeClr val="bg1">
                      <a:alpha val="60001"/>
                    </a:scheme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>
                  <a:ea typeface="新細明體" pitchFamily="18" charset="-120"/>
                </a:endParaRPr>
              </a:p>
            </p:txBody>
          </p:sp>
          <p:pic>
            <p:nvPicPr>
              <p:cNvPr id="14373" name="Picture 48" descr="CMC191TagIIII"/>
              <p:cNvPicPr>
                <a:picLocks noChangeAspect="1" noChangeArrowheads="1"/>
              </p:cNvPicPr>
              <p:nvPr/>
            </p:nvPicPr>
            <p:blipFill>
              <a:blip r:embed="rId9"/>
              <a:srcRect/>
              <a:stretch>
                <a:fillRect/>
              </a:stretch>
            </p:blipFill>
            <p:spPr bwMode="auto">
              <a:xfrm>
                <a:off x="1152" y="3705"/>
                <a:ext cx="240" cy="18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grpSp>
          <p:nvGrpSpPr>
            <p:cNvPr id="14351" name="Group 49"/>
            <p:cNvGrpSpPr>
              <a:grpSpLocks/>
            </p:cNvGrpSpPr>
            <p:nvPr/>
          </p:nvGrpSpPr>
          <p:grpSpPr bwMode="auto">
            <a:xfrm>
              <a:off x="1920" y="2688"/>
              <a:ext cx="720" cy="368"/>
              <a:chOff x="960" y="3690"/>
              <a:chExt cx="576" cy="294"/>
            </a:xfrm>
          </p:grpSpPr>
          <p:sp>
            <p:nvSpPr>
              <p:cNvPr id="14370" name="Oval 50"/>
              <p:cNvSpPr>
                <a:spLocks noChangeArrowheads="1"/>
              </p:cNvSpPr>
              <p:nvPr/>
            </p:nvSpPr>
            <p:spPr bwMode="auto">
              <a:xfrm>
                <a:off x="960" y="3690"/>
                <a:ext cx="576" cy="294"/>
              </a:xfrm>
              <a:prstGeom prst="ellipse">
                <a:avLst/>
              </a:prstGeom>
              <a:gradFill rotWithShape="1">
                <a:gsLst>
                  <a:gs pos="0">
                    <a:srgbClr val="FF3300"/>
                  </a:gs>
                  <a:gs pos="100000">
                    <a:schemeClr val="bg1">
                      <a:alpha val="60001"/>
                    </a:scheme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>
                  <a:ea typeface="新細明體" pitchFamily="18" charset="-120"/>
                </a:endParaRPr>
              </a:p>
            </p:txBody>
          </p:sp>
          <p:pic>
            <p:nvPicPr>
              <p:cNvPr id="14371" name="Picture 51" descr="CMC191TagIIII"/>
              <p:cNvPicPr>
                <a:picLocks noChangeAspect="1" noChangeArrowheads="1"/>
              </p:cNvPicPr>
              <p:nvPr/>
            </p:nvPicPr>
            <p:blipFill>
              <a:blip r:embed="rId9"/>
              <a:srcRect/>
              <a:stretch>
                <a:fillRect/>
              </a:stretch>
            </p:blipFill>
            <p:spPr bwMode="auto">
              <a:xfrm>
                <a:off x="1152" y="3705"/>
                <a:ext cx="240" cy="18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grpSp>
          <p:nvGrpSpPr>
            <p:cNvPr id="14352" name="Group 52"/>
            <p:cNvGrpSpPr>
              <a:grpSpLocks/>
            </p:cNvGrpSpPr>
            <p:nvPr/>
          </p:nvGrpSpPr>
          <p:grpSpPr bwMode="auto">
            <a:xfrm>
              <a:off x="4224" y="1344"/>
              <a:ext cx="528" cy="270"/>
              <a:chOff x="960" y="3690"/>
              <a:chExt cx="576" cy="294"/>
            </a:xfrm>
          </p:grpSpPr>
          <p:sp>
            <p:nvSpPr>
              <p:cNvPr id="14368" name="Oval 53"/>
              <p:cNvSpPr>
                <a:spLocks noChangeArrowheads="1"/>
              </p:cNvSpPr>
              <p:nvPr/>
            </p:nvSpPr>
            <p:spPr bwMode="auto">
              <a:xfrm>
                <a:off x="960" y="3690"/>
                <a:ext cx="576" cy="294"/>
              </a:xfrm>
              <a:prstGeom prst="ellipse">
                <a:avLst/>
              </a:prstGeom>
              <a:gradFill rotWithShape="1">
                <a:gsLst>
                  <a:gs pos="0">
                    <a:srgbClr val="FF3300"/>
                  </a:gs>
                  <a:gs pos="100000">
                    <a:schemeClr val="bg1">
                      <a:alpha val="60001"/>
                    </a:scheme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>
                  <a:ea typeface="新細明體" pitchFamily="18" charset="-120"/>
                </a:endParaRPr>
              </a:p>
            </p:txBody>
          </p:sp>
          <p:pic>
            <p:nvPicPr>
              <p:cNvPr id="14369" name="Picture 54" descr="CMC191TagIIII"/>
              <p:cNvPicPr>
                <a:picLocks noChangeAspect="1" noChangeArrowheads="1"/>
              </p:cNvPicPr>
              <p:nvPr/>
            </p:nvPicPr>
            <p:blipFill>
              <a:blip r:embed="rId10"/>
              <a:srcRect/>
              <a:stretch>
                <a:fillRect/>
              </a:stretch>
            </p:blipFill>
            <p:spPr bwMode="auto">
              <a:xfrm>
                <a:off x="1152" y="3705"/>
                <a:ext cx="240" cy="18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grpSp>
          <p:nvGrpSpPr>
            <p:cNvPr id="14353" name="Group 55"/>
            <p:cNvGrpSpPr>
              <a:grpSpLocks/>
            </p:cNvGrpSpPr>
            <p:nvPr/>
          </p:nvGrpSpPr>
          <p:grpSpPr bwMode="auto">
            <a:xfrm>
              <a:off x="1200" y="1578"/>
              <a:ext cx="576" cy="294"/>
              <a:chOff x="960" y="3690"/>
              <a:chExt cx="576" cy="294"/>
            </a:xfrm>
          </p:grpSpPr>
          <p:sp>
            <p:nvSpPr>
              <p:cNvPr id="14366" name="Oval 56"/>
              <p:cNvSpPr>
                <a:spLocks noChangeArrowheads="1"/>
              </p:cNvSpPr>
              <p:nvPr/>
            </p:nvSpPr>
            <p:spPr bwMode="auto">
              <a:xfrm>
                <a:off x="960" y="3690"/>
                <a:ext cx="576" cy="294"/>
              </a:xfrm>
              <a:prstGeom prst="ellipse">
                <a:avLst/>
              </a:prstGeom>
              <a:gradFill rotWithShape="1">
                <a:gsLst>
                  <a:gs pos="0">
                    <a:srgbClr val="FF3300"/>
                  </a:gs>
                  <a:gs pos="100000">
                    <a:schemeClr val="bg1">
                      <a:alpha val="60001"/>
                    </a:scheme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>
                  <a:ea typeface="新細明體" pitchFamily="18" charset="-120"/>
                </a:endParaRPr>
              </a:p>
            </p:txBody>
          </p:sp>
          <p:pic>
            <p:nvPicPr>
              <p:cNvPr id="14367" name="Picture 57" descr="CMC191TagIIII"/>
              <p:cNvPicPr>
                <a:picLocks noChangeAspect="1" noChangeArrowheads="1"/>
              </p:cNvPicPr>
              <p:nvPr/>
            </p:nvPicPr>
            <p:blipFill>
              <a:blip r:embed="rId11"/>
              <a:srcRect/>
              <a:stretch>
                <a:fillRect/>
              </a:stretch>
            </p:blipFill>
            <p:spPr bwMode="auto">
              <a:xfrm>
                <a:off x="1152" y="3705"/>
                <a:ext cx="240" cy="18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grpSp>
          <p:nvGrpSpPr>
            <p:cNvPr id="14354" name="Group 58"/>
            <p:cNvGrpSpPr>
              <a:grpSpLocks/>
            </p:cNvGrpSpPr>
            <p:nvPr/>
          </p:nvGrpSpPr>
          <p:grpSpPr bwMode="auto">
            <a:xfrm>
              <a:off x="2160" y="960"/>
              <a:ext cx="528" cy="270"/>
              <a:chOff x="960" y="3690"/>
              <a:chExt cx="576" cy="294"/>
            </a:xfrm>
          </p:grpSpPr>
          <p:sp>
            <p:nvSpPr>
              <p:cNvPr id="14364" name="Oval 59"/>
              <p:cNvSpPr>
                <a:spLocks noChangeArrowheads="1"/>
              </p:cNvSpPr>
              <p:nvPr/>
            </p:nvSpPr>
            <p:spPr bwMode="auto">
              <a:xfrm>
                <a:off x="960" y="3690"/>
                <a:ext cx="576" cy="294"/>
              </a:xfrm>
              <a:prstGeom prst="ellipse">
                <a:avLst/>
              </a:prstGeom>
              <a:gradFill rotWithShape="1">
                <a:gsLst>
                  <a:gs pos="0">
                    <a:srgbClr val="FF3300"/>
                  </a:gs>
                  <a:gs pos="100000">
                    <a:schemeClr val="bg1">
                      <a:alpha val="60001"/>
                    </a:scheme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>
                  <a:ea typeface="新細明體" pitchFamily="18" charset="-120"/>
                </a:endParaRPr>
              </a:p>
            </p:txBody>
          </p:sp>
          <p:pic>
            <p:nvPicPr>
              <p:cNvPr id="14365" name="Picture 60" descr="CMC191TagIIII"/>
              <p:cNvPicPr>
                <a:picLocks noChangeAspect="1" noChangeArrowheads="1"/>
              </p:cNvPicPr>
              <p:nvPr/>
            </p:nvPicPr>
            <p:blipFill>
              <a:blip r:embed="rId10"/>
              <a:srcRect/>
              <a:stretch>
                <a:fillRect/>
              </a:stretch>
            </p:blipFill>
            <p:spPr bwMode="auto">
              <a:xfrm>
                <a:off x="1152" y="3705"/>
                <a:ext cx="240" cy="18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grpSp>
          <p:nvGrpSpPr>
            <p:cNvPr id="14355" name="Group 61"/>
            <p:cNvGrpSpPr>
              <a:grpSpLocks/>
            </p:cNvGrpSpPr>
            <p:nvPr/>
          </p:nvGrpSpPr>
          <p:grpSpPr bwMode="auto">
            <a:xfrm>
              <a:off x="4704" y="960"/>
              <a:ext cx="384" cy="196"/>
              <a:chOff x="960" y="3690"/>
              <a:chExt cx="576" cy="294"/>
            </a:xfrm>
          </p:grpSpPr>
          <p:sp>
            <p:nvSpPr>
              <p:cNvPr id="14362" name="Oval 62"/>
              <p:cNvSpPr>
                <a:spLocks noChangeArrowheads="1"/>
              </p:cNvSpPr>
              <p:nvPr/>
            </p:nvSpPr>
            <p:spPr bwMode="auto">
              <a:xfrm>
                <a:off x="960" y="3690"/>
                <a:ext cx="576" cy="294"/>
              </a:xfrm>
              <a:prstGeom prst="ellipse">
                <a:avLst/>
              </a:prstGeom>
              <a:gradFill rotWithShape="1">
                <a:gsLst>
                  <a:gs pos="0">
                    <a:srgbClr val="FF3300"/>
                  </a:gs>
                  <a:gs pos="100000">
                    <a:schemeClr val="bg1">
                      <a:alpha val="60001"/>
                    </a:scheme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>
                  <a:ea typeface="新細明體" pitchFamily="18" charset="-120"/>
                </a:endParaRPr>
              </a:p>
            </p:txBody>
          </p:sp>
          <p:pic>
            <p:nvPicPr>
              <p:cNvPr id="14363" name="Picture 63" descr="CMC191TagIIII"/>
              <p:cNvPicPr>
                <a:picLocks noChangeAspect="1" noChangeArrowheads="1"/>
              </p:cNvPicPr>
              <p:nvPr/>
            </p:nvPicPr>
            <p:blipFill>
              <a:blip r:embed="rId12"/>
              <a:srcRect/>
              <a:stretch>
                <a:fillRect/>
              </a:stretch>
            </p:blipFill>
            <p:spPr bwMode="auto">
              <a:xfrm>
                <a:off x="1152" y="3705"/>
                <a:ext cx="240" cy="18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grpSp>
          <p:nvGrpSpPr>
            <p:cNvPr id="14356" name="Group 64"/>
            <p:cNvGrpSpPr>
              <a:grpSpLocks/>
            </p:cNvGrpSpPr>
            <p:nvPr/>
          </p:nvGrpSpPr>
          <p:grpSpPr bwMode="auto">
            <a:xfrm>
              <a:off x="3552" y="768"/>
              <a:ext cx="384" cy="196"/>
              <a:chOff x="960" y="3690"/>
              <a:chExt cx="576" cy="294"/>
            </a:xfrm>
          </p:grpSpPr>
          <p:sp>
            <p:nvSpPr>
              <p:cNvPr id="14360" name="Oval 65"/>
              <p:cNvSpPr>
                <a:spLocks noChangeArrowheads="1"/>
              </p:cNvSpPr>
              <p:nvPr/>
            </p:nvSpPr>
            <p:spPr bwMode="auto">
              <a:xfrm>
                <a:off x="960" y="3690"/>
                <a:ext cx="576" cy="294"/>
              </a:xfrm>
              <a:prstGeom prst="ellipse">
                <a:avLst/>
              </a:prstGeom>
              <a:gradFill rotWithShape="1">
                <a:gsLst>
                  <a:gs pos="0">
                    <a:srgbClr val="FF3300"/>
                  </a:gs>
                  <a:gs pos="100000">
                    <a:schemeClr val="bg1">
                      <a:alpha val="60001"/>
                    </a:scheme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>
                  <a:ea typeface="新細明體" pitchFamily="18" charset="-120"/>
                </a:endParaRPr>
              </a:p>
            </p:txBody>
          </p:sp>
          <p:pic>
            <p:nvPicPr>
              <p:cNvPr id="14361" name="Picture 66" descr="CMC191TagIIII"/>
              <p:cNvPicPr>
                <a:picLocks noChangeAspect="1" noChangeArrowheads="1"/>
              </p:cNvPicPr>
              <p:nvPr/>
            </p:nvPicPr>
            <p:blipFill>
              <a:blip r:embed="rId12"/>
              <a:srcRect/>
              <a:stretch>
                <a:fillRect/>
              </a:stretch>
            </p:blipFill>
            <p:spPr bwMode="auto">
              <a:xfrm>
                <a:off x="1152" y="3705"/>
                <a:ext cx="240" cy="18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grpSp>
          <p:nvGrpSpPr>
            <p:cNvPr id="14357" name="Group 67"/>
            <p:cNvGrpSpPr>
              <a:grpSpLocks/>
            </p:cNvGrpSpPr>
            <p:nvPr/>
          </p:nvGrpSpPr>
          <p:grpSpPr bwMode="auto">
            <a:xfrm>
              <a:off x="3936" y="1920"/>
              <a:ext cx="528" cy="270"/>
              <a:chOff x="960" y="3690"/>
              <a:chExt cx="576" cy="294"/>
            </a:xfrm>
          </p:grpSpPr>
          <p:sp>
            <p:nvSpPr>
              <p:cNvPr id="14358" name="Oval 68"/>
              <p:cNvSpPr>
                <a:spLocks noChangeArrowheads="1"/>
              </p:cNvSpPr>
              <p:nvPr/>
            </p:nvSpPr>
            <p:spPr bwMode="auto">
              <a:xfrm>
                <a:off x="960" y="3690"/>
                <a:ext cx="576" cy="294"/>
              </a:xfrm>
              <a:prstGeom prst="ellipse">
                <a:avLst/>
              </a:prstGeom>
              <a:gradFill rotWithShape="1">
                <a:gsLst>
                  <a:gs pos="0">
                    <a:srgbClr val="FF3300"/>
                  </a:gs>
                  <a:gs pos="100000">
                    <a:schemeClr val="bg1">
                      <a:alpha val="60001"/>
                    </a:scheme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>
                  <a:ea typeface="新細明體" pitchFamily="18" charset="-120"/>
                </a:endParaRPr>
              </a:p>
            </p:txBody>
          </p:sp>
          <p:pic>
            <p:nvPicPr>
              <p:cNvPr id="14359" name="Picture 69" descr="CMC191TagIIII"/>
              <p:cNvPicPr>
                <a:picLocks noChangeAspect="1" noChangeArrowheads="1"/>
              </p:cNvPicPr>
              <p:nvPr/>
            </p:nvPicPr>
            <p:blipFill>
              <a:blip r:embed="rId10"/>
              <a:srcRect/>
              <a:stretch>
                <a:fillRect/>
              </a:stretch>
            </p:blipFill>
            <p:spPr bwMode="auto">
              <a:xfrm>
                <a:off x="1152" y="3705"/>
                <a:ext cx="240" cy="18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</p:grpSp>
      <p:sp>
        <p:nvSpPr>
          <p:cNvPr id="14346" name="Rectangle 70"/>
          <p:cNvSpPr>
            <a:spLocks noChangeArrowheads="1"/>
          </p:cNvSpPr>
          <p:nvPr/>
        </p:nvSpPr>
        <p:spPr bwMode="auto">
          <a:xfrm>
            <a:off x="5791200" y="6477000"/>
            <a:ext cx="3276600" cy="304800"/>
          </a:xfrm>
          <a:prstGeom prst="rect">
            <a:avLst/>
          </a:prstGeom>
          <a:solidFill>
            <a:srgbClr val="FFFFFF">
              <a:alpha val="70195"/>
            </a:srgbClr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zh-TW" altLang="en-US" sz="1400" b="0">
                <a:latin typeface="微軟正黑體" pitchFamily="34" charset="-120"/>
              </a:rPr>
              <a:t>h</a:t>
            </a:r>
            <a:r>
              <a:rPr lang="en-US" altLang="zh-TW" sz="1400" b="0">
                <a:latin typeface="微軟正黑體" pitchFamily="34" charset="-120"/>
              </a:rPr>
              <a:t>ttp://www.emacro.com.tw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0"/>
                                        <p:tgtEl>
                                          <p:spTgt spid="13148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314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0"/>
                            </p:stCondLst>
                            <p:childTnLst>
                              <p:par>
                                <p:cTn id="9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500"/>
                            </p:stCondLst>
                            <p:childTnLst>
                              <p:par>
                                <p:cTn id="14" presetID="2" presetClass="entr" presetSubtype="1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1000"/>
                            </p:stCondLst>
                            <p:childTnLst>
                              <p:par>
                                <p:cTn id="19" presetID="2" presetClass="entr" presetSubtype="4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1000" y="1066800"/>
            <a:ext cx="8518525" cy="4649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矩形 3"/>
          <p:cNvSpPr/>
          <p:nvPr/>
        </p:nvSpPr>
        <p:spPr>
          <a:xfrm>
            <a:off x="381000" y="5867400"/>
            <a:ext cx="5638800" cy="366713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>
                <a:solidFill>
                  <a:schemeClr val="accent5">
                    <a:lumMod val="50000"/>
                  </a:schemeClr>
                </a:solidFill>
                <a:latin typeface="Arial" charset="0"/>
                <a:ea typeface="新細明體" pitchFamily="18" charset="-120"/>
              </a:rPr>
              <a:t>数据来源于：车间控制紧密结合的</a:t>
            </a:r>
            <a:r>
              <a:rPr lang="en-US" altLang="zh-CN">
                <a:solidFill>
                  <a:schemeClr val="accent5">
                    <a:lumMod val="50000"/>
                  </a:schemeClr>
                </a:solidFill>
                <a:latin typeface="Arial" charset="0"/>
                <a:ea typeface="新細明體" pitchFamily="18" charset="-120"/>
              </a:rPr>
              <a:t>VDI</a:t>
            </a:r>
            <a:r>
              <a:rPr lang="zh-CN" altLang="en-US">
                <a:solidFill>
                  <a:schemeClr val="accent5">
                    <a:lumMod val="50000"/>
                  </a:schemeClr>
                </a:solidFill>
                <a:latin typeface="Arial" charset="0"/>
                <a:ea typeface="新細明體" pitchFamily="18" charset="-120"/>
              </a:rPr>
              <a:t>研讨会指南</a:t>
            </a:r>
            <a:endParaRPr lang="zh-CN" altLang="en-US" dirty="0">
              <a:solidFill>
                <a:schemeClr val="accent5">
                  <a:lumMod val="50000"/>
                </a:schemeClr>
              </a:solidFill>
              <a:latin typeface="Arial" charset="0"/>
              <a:ea typeface="新細明體" pitchFamily="18" charset="-120"/>
            </a:endParaRPr>
          </a:p>
        </p:txBody>
      </p:sp>
      <p:sp>
        <p:nvSpPr>
          <p:cNvPr id="15366" name="Rectangle 6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3429000" y="0"/>
            <a:ext cx="5486400" cy="6096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altLang="zh-CN" sz="3200" b="1" smtClean="0">
                <a:solidFill>
                  <a:srgbClr val="262626"/>
                </a:solidFill>
                <a:latin typeface="微軟正黑體" pitchFamily="34" charset="-120"/>
                <a:ea typeface="微軟正黑體" pitchFamily="34" charset="-120"/>
              </a:rPr>
              <a:t>MES</a:t>
            </a:r>
            <a:r>
              <a:rPr lang="zh-CN" altLang="en-US" sz="3200" b="1" smtClean="0">
                <a:solidFill>
                  <a:srgbClr val="262626"/>
                </a:solidFill>
                <a:latin typeface="微軟正黑體" pitchFamily="34" charset="-120"/>
                <a:ea typeface="微軟正黑體" pitchFamily="34" charset="-120"/>
              </a:rPr>
              <a:t>效益分析</a:t>
            </a:r>
            <a:r>
              <a:rPr lang="en-US" altLang="zh-CN" sz="3200" b="1" smtClean="0">
                <a:solidFill>
                  <a:srgbClr val="262626"/>
                </a:solidFill>
                <a:latin typeface="微軟正黑體" pitchFamily="34" charset="-120"/>
                <a:ea typeface="微軟正黑體" pitchFamily="34" charset="-120"/>
              </a:rPr>
              <a:t>-</a:t>
            </a:r>
            <a:r>
              <a:rPr lang="en-US" altLang="zh-TW" sz="3200" b="1" smtClean="0">
                <a:solidFill>
                  <a:srgbClr val="262626"/>
                </a:solidFill>
                <a:latin typeface="微軟正黑體" pitchFamily="34" charset="-120"/>
                <a:ea typeface="微軟正黑體" pitchFamily="34" charset="-120"/>
              </a:rPr>
              <a:t>1</a:t>
            </a:r>
            <a:endParaRPr lang="zh-TW" altLang="en-US" sz="3200" b="1" smtClean="0">
              <a:solidFill>
                <a:srgbClr val="262626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1925" y="1143000"/>
            <a:ext cx="8829675" cy="3924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304800" y="5334000"/>
            <a:ext cx="5137150" cy="3667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>
                <a:solidFill>
                  <a:schemeClr val="accent5">
                    <a:lumMod val="50000"/>
                  </a:schemeClr>
                </a:solidFill>
                <a:latin typeface="Arial" charset="0"/>
                <a:ea typeface="新細明體" pitchFamily="18" charset="-120"/>
              </a:rPr>
              <a:t>数据来源于：车间控制紧密结合的</a:t>
            </a:r>
            <a:r>
              <a:rPr lang="en-US" altLang="zh-CN">
                <a:solidFill>
                  <a:schemeClr val="accent5">
                    <a:lumMod val="50000"/>
                  </a:schemeClr>
                </a:solidFill>
                <a:latin typeface="Arial" charset="0"/>
                <a:ea typeface="新細明體" pitchFamily="18" charset="-120"/>
              </a:rPr>
              <a:t>VDI</a:t>
            </a:r>
            <a:r>
              <a:rPr lang="zh-CN" altLang="en-US">
                <a:solidFill>
                  <a:schemeClr val="accent5">
                    <a:lumMod val="50000"/>
                  </a:schemeClr>
                </a:solidFill>
                <a:latin typeface="Arial" charset="0"/>
                <a:ea typeface="新細明體" pitchFamily="18" charset="-120"/>
              </a:rPr>
              <a:t>研讨会指南</a:t>
            </a:r>
            <a:endParaRPr lang="zh-CN" altLang="en-US" dirty="0">
              <a:solidFill>
                <a:schemeClr val="accent5">
                  <a:lumMod val="50000"/>
                </a:schemeClr>
              </a:solidFill>
              <a:latin typeface="Arial" charset="0"/>
              <a:ea typeface="新細明體" pitchFamily="18" charset="-120"/>
            </a:endParaRPr>
          </a:p>
        </p:txBody>
      </p:sp>
      <p:sp>
        <p:nvSpPr>
          <p:cNvPr id="16390" name="Rectangle 6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3429000" y="0"/>
            <a:ext cx="5486400" cy="6096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altLang="zh-CN" sz="3200" b="1" smtClean="0">
                <a:solidFill>
                  <a:srgbClr val="262626"/>
                </a:solidFill>
                <a:latin typeface="微軟正黑體" pitchFamily="34" charset="-120"/>
                <a:ea typeface="微軟正黑體" pitchFamily="34" charset="-120"/>
              </a:rPr>
              <a:t>MES</a:t>
            </a:r>
            <a:r>
              <a:rPr lang="zh-CN" altLang="en-US" sz="3200" b="1" smtClean="0">
                <a:solidFill>
                  <a:srgbClr val="262626"/>
                </a:solidFill>
                <a:latin typeface="微軟正黑體" pitchFamily="34" charset="-120"/>
                <a:ea typeface="微軟正黑體" pitchFamily="34" charset="-120"/>
              </a:rPr>
              <a:t>效益分析</a:t>
            </a:r>
            <a:r>
              <a:rPr lang="en-US" altLang="zh-CN" sz="3200" b="1" smtClean="0">
                <a:solidFill>
                  <a:srgbClr val="262626"/>
                </a:solidFill>
                <a:latin typeface="微軟正黑體" pitchFamily="34" charset="-120"/>
                <a:ea typeface="微軟正黑體" pitchFamily="34" charset="-120"/>
              </a:rPr>
              <a:t>-2</a:t>
            </a:r>
            <a:endParaRPr lang="zh-TW" altLang="en-US" sz="3200" b="1" smtClean="0">
              <a:solidFill>
                <a:srgbClr val="262626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66800" y="685800"/>
            <a:ext cx="7086600" cy="3513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2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57200" y="4191000"/>
            <a:ext cx="38862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3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724400" y="4191000"/>
            <a:ext cx="38100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415" name="Rectangle 7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3429000" y="0"/>
            <a:ext cx="5486400" cy="6096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zh-CN" altLang="en-US" sz="3200" b="1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示例</a:t>
            </a:r>
            <a:endParaRPr lang="zh-TW" altLang="en-US" sz="3200" b="1" smtClean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1000" y="990600"/>
            <a:ext cx="5105400" cy="5314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483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1000" y="990600"/>
            <a:ext cx="5105400" cy="5314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484" name="矩形 3"/>
          <p:cNvSpPr>
            <a:spLocks noChangeArrowheads="1"/>
          </p:cNvSpPr>
          <p:nvPr/>
        </p:nvSpPr>
        <p:spPr bwMode="auto">
          <a:xfrm>
            <a:off x="4038600" y="3276600"/>
            <a:ext cx="51054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>
                <a:solidFill>
                  <a:srgbClr val="000099"/>
                </a:solidFill>
                <a:ea typeface="新細明體" pitchFamily="18" charset="-120"/>
              </a:rPr>
              <a:t>THANK YOU for your attention!</a:t>
            </a:r>
            <a:endParaRPr lang="zh-CN" altLang="en-US">
              <a:solidFill>
                <a:srgbClr val="000099"/>
              </a:solidFill>
              <a:ea typeface="新細明體" pitchFamily="18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152400" y="906463"/>
            <a:ext cx="4038600" cy="2347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>
                <a:srgbClr val="FFFF00"/>
              </a:buClr>
            </a:pPr>
            <a:r>
              <a:rPr lang="zh-CN" altLang="en-US" sz="2800">
                <a:solidFill>
                  <a:srgbClr val="000099"/>
                </a:solidFill>
                <a:latin typeface="微軟正黑體" pitchFamily="34" charset="-120"/>
                <a:cs typeface="文鼎新中黑"/>
              </a:rPr>
              <a:t>业务领域</a:t>
            </a:r>
            <a:r>
              <a:rPr lang="en-US" altLang="zh-CN" sz="2800">
                <a:solidFill>
                  <a:srgbClr val="000099"/>
                </a:solidFill>
                <a:latin typeface="微軟正黑體" pitchFamily="34" charset="-120"/>
                <a:cs typeface="文鼎新中黑"/>
              </a:rPr>
              <a:t>:</a:t>
            </a:r>
          </a:p>
          <a:p>
            <a:pPr>
              <a:buFontTx/>
              <a:buChar char="•"/>
            </a:pPr>
            <a:r>
              <a:rPr lang="zh-TW" altLang="en-US" sz="2000">
                <a:solidFill>
                  <a:srgbClr val="357DA9"/>
                </a:solidFill>
                <a:latin typeface="微軟正黑體" pitchFamily="34" charset="-120"/>
                <a:cs typeface="文鼎新中黑"/>
              </a:rPr>
              <a:t>工厂自动化信息系统</a:t>
            </a:r>
            <a:r>
              <a:rPr lang="en-US" altLang="zh-TW" sz="2000">
                <a:solidFill>
                  <a:srgbClr val="357DA9"/>
                </a:solidFill>
                <a:latin typeface="微軟正黑體" pitchFamily="34" charset="-120"/>
                <a:cs typeface="文鼎新中黑"/>
              </a:rPr>
              <a:t>(MES)</a:t>
            </a:r>
          </a:p>
          <a:p>
            <a:pPr>
              <a:buFontTx/>
              <a:buChar char="•"/>
            </a:pPr>
            <a:r>
              <a:rPr lang="zh-CN" altLang="en-US" sz="2000">
                <a:solidFill>
                  <a:srgbClr val="357DA9"/>
                </a:solidFill>
                <a:latin typeface="微軟正黑體" pitchFamily="34" charset="-120"/>
                <a:cs typeface="文鼎新中黑"/>
              </a:rPr>
              <a:t>物流系统软件解决方案</a:t>
            </a:r>
          </a:p>
          <a:p>
            <a:pPr>
              <a:buFontTx/>
              <a:buChar char="•"/>
            </a:pPr>
            <a:r>
              <a:rPr lang="zh-TW" altLang="en-US" sz="2000">
                <a:solidFill>
                  <a:srgbClr val="357DA9"/>
                </a:solidFill>
                <a:latin typeface="微軟正黑體" pitchFamily="34" charset="-120"/>
                <a:cs typeface="文鼎新中黑"/>
              </a:rPr>
              <a:t>窗体系统</a:t>
            </a:r>
          </a:p>
          <a:p>
            <a:pPr>
              <a:buFontTx/>
              <a:buChar char="•"/>
            </a:pPr>
            <a:r>
              <a:rPr lang="zh-CN" altLang="en-US" sz="2000">
                <a:solidFill>
                  <a:srgbClr val="357DA9"/>
                </a:solidFill>
                <a:latin typeface="微軟正黑體" pitchFamily="34" charset="-120"/>
                <a:cs typeface="文鼎新中黑"/>
              </a:rPr>
              <a:t>自动化设备软件服务</a:t>
            </a:r>
          </a:p>
          <a:p>
            <a:pPr>
              <a:buFontTx/>
              <a:buChar char="•"/>
            </a:pPr>
            <a:r>
              <a:rPr lang="zh-CN" altLang="en-US" sz="2000">
                <a:solidFill>
                  <a:srgbClr val="357DA9"/>
                </a:solidFill>
                <a:latin typeface="微軟正黑體" pitchFamily="34" charset="-120"/>
                <a:cs typeface="文鼎新中黑"/>
              </a:rPr>
              <a:t>软件技术外包服务</a:t>
            </a:r>
          </a:p>
          <a:p>
            <a:pPr>
              <a:buFontTx/>
              <a:buChar char="•"/>
            </a:pPr>
            <a:r>
              <a:rPr lang="zh-CN" altLang="en-US" sz="2000">
                <a:solidFill>
                  <a:srgbClr val="357DA9"/>
                </a:solidFill>
                <a:latin typeface="微軟正黑體" pitchFamily="34" charset="-120"/>
                <a:cs typeface="文鼎新中黑"/>
              </a:rPr>
              <a:t>顾问咨询服务</a:t>
            </a:r>
            <a:endParaRPr lang="en-US" altLang="zh-TW" sz="2000">
              <a:solidFill>
                <a:srgbClr val="357DA9"/>
              </a:solidFill>
              <a:latin typeface="微軟正黑體" pitchFamily="34" charset="-120"/>
              <a:cs typeface="文鼎新中黑"/>
            </a:endParaRPr>
          </a:p>
        </p:txBody>
      </p:sp>
      <p:sp>
        <p:nvSpPr>
          <p:cNvPr id="7172" name="Text Box 1032"/>
          <p:cNvSpPr txBox="1">
            <a:spLocks noChangeArrowheads="1"/>
          </p:cNvSpPr>
          <p:nvPr/>
        </p:nvSpPr>
        <p:spPr bwMode="auto">
          <a:xfrm>
            <a:off x="5257800" y="1219200"/>
            <a:ext cx="25908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>
                <a:solidFill>
                  <a:srgbClr val="000099"/>
                </a:solidFill>
                <a:latin typeface="微軟正黑體" pitchFamily="34" charset="-120"/>
                <a:cs typeface="文鼎新粗黑"/>
              </a:rPr>
              <a:t>成为客户的高绩效伙伴</a:t>
            </a:r>
            <a:endParaRPr lang="zh-TW" altLang="en-US">
              <a:solidFill>
                <a:srgbClr val="000099"/>
              </a:solidFill>
              <a:latin typeface="微軟正黑體" pitchFamily="34" charset="-120"/>
              <a:cs typeface="文鼎新粗黑"/>
            </a:endParaRPr>
          </a:p>
        </p:txBody>
      </p:sp>
      <p:sp>
        <p:nvSpPr>
          <p:cNvPr id="7173" name="AutoShape 7"/>
          <p:cNvSpPr>
            <a:spLocks noChangeArrowheads="1"/>
          </p:cNvSpPr>
          <p:nvPr/>
        </p:nvSpPr>
        <p:spPr bwMode="auto">
          <a:xfrm>
            <a:off x="3962400" y="1600200"/>
            <a:ext cx="5181600" cy="701675"/>
          </a:xfrm>
          <a:prstGeom prst="upArrow">
            <a:avLst>
              <a:gd name="adj1" fmla="val 91685"/>
              <a:gd name="adj2" fmla="val 44796"/>
            </a:avLst>
          </a:prstGeom>
          <a:gradFill rotWithShape="0">
            <a:gsLst>
              <a:gs pos="0">
                <a:srgbClr val="F90030"/>
              </a:gs>
              <a:gs pos="100000">
                <a:srgbClr val="FF3737">
                  <a:alpha val="79999"/>
                </a:srgbClr>
              </a:gs>
            </a:gsLst>
            <a:lin ang="5400000" scaled="1"/>
          </a:gradFill>
          <a:ln w="9525">
            <a:miter lim="800000"/>
            <a:headEnd/>
            <a:tailEnd/>
          </a:ln>
          <a:scene3d>
            <a:camera prst="legacyPerspectiveBottom"/>
            <a:lightRig rig="legacyFlat3" dir="t"/>
          </a:scene3d>
          <a:sp3d extrusionH="887400" prstMaterial="legacyMatte">
            <a:bevelT w="13500" h="13500" prst="angle"/>
            <a:bevelB w="13500" h="13500" prst="angle"/>
            <a:extrusionClr>
              <a:srgbClr val="F90030"/>
            </a:extrusionClr>
          </a:sp3d>
        </p:spPr>
        <p:txBody>
          <a:bodyPr wrap="none" anchor="ctr">
            <a:flatTx/>
          </a:bodyPr>
          <a:lstStyle/>
          <a:p>
            <a:pPr algn="ctr"/>
            <a:r>
              <a:rPr lang="zh-CN" altLang="en-US">
                <a:solidFill>
                  <a:srgbClr val="000099"/>
                </a:solidFill>
                <a:latin typeface="文鼎新粗黑"/>
                <a:ea typeface="文鼎新粗黑"/>
                <a:cs typeface="文鼎新粗黑"/>
              </a:rPr>
              <a:t>客户价值导向</a:t>
            </a:r>
            <a:endParaRPr lang="zh-TW" altLang="en-US">
              <a:solidFill>
                <a:srgbClr val="000099"/>
              </a:solidFill>
              <a:latin typeface="文鼎新粗黑"/>
              <a:ea typeface="文鼎新粗黑"/>
              <a:cs typeface="文鼎新粗黑"/>
            </a:endParaRPr>
          </a:p>
        </p:txBody>
      </p:sp>
      <p:grpSp>
        <p:nvGrpSpPr>
          <p:cNvPr id="7174" name="群組 20"/>
          <p:cNvGrpSpPr>
            <a:grpSpLocks/>
          </p:cNvGrpSpPr>
          <p:nvPr/>
        </p:nvGrpSpPr>
        <p:grpSpPr bwMode="auto">
          <a:xfrm>
            <a:off x="4113213" y="2438400"/>
            <a:ext cx="4725987" cy="895350"/>
            <a:chOff x="4113567" y="2438400"/>
            <a:chExt cx="4725633" cy="895350"/>
          </a:xfrm>
        </p:grpSpPr>
        <p:sp>
          <p:nvSpPr>
            <p:cNvPr id="7196" name="AutoShape 8"/>
            <p:cNvSpPr>
              <a:spLocks noChangeArrowheads="1"/>
            </p:cNvSpPr>
            <p:nvPr/>
          </p:nvSpPr>
          <p:spPr bwMode="auto">
            <a:xfrm>
              <a:off x="4191000" y="2438400"/>
              <a:ext cx="4648200" cy="895350"/>
            </a:xfrm>
            <a:prstGeom prst="roundRect">
              <a:avLst>
                <a:gd name="adj" fmla="val 16667"/>
              </a:avLst>
            </a:prstGeom>
            <a:solidFill>
              <a:srgbClr val="B6BFAC">
                <a:alpha val="79999"/>
              </a:srgbClr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>
                <a:latin typeface="微軟正黑體" pitchFamily="34" charset="-120"/>
              </a:endParaRPr>
            </a:p>
          </p:txBody>
        </p:sp>
        <p:sp>
          <p:nvSpPr>
            <p:cNvPr id="7197" name="Text Box 13"/>
            <p:cNvSpPr txBox="1">
              <a:spLocks noChangeArrowheads="1"/>
            </p:cNvSpPr>
            <p:nvPr/>
          </p:nvSpPr>
          <p:spPr bwMode="auto">
            <a:xfrm>
              <a:off x="4113567" y="2667000"/>
              <a:ext cx="915919" cy="5064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lnSpc>
                  <a:spcPct val="60000"/>
                </a:lnSpc>
                <a:spcBef>
                  <a:spcPct val="50000"/>
                </a:spcBef>
              </a:pPr>
              <a:r>
                <a:rPr lang="zh-TW" altLang="en-US" sz="1600">
                  <a:solidFill>
                    <a:srgbClr val="FF0000"/>
                  </a:solidFill>
                  <a:latin typeface="微軟正黑體" pitchFamily="34" charset="-120"/>
                  <a:cs typeface="文鼎新粗黑"/>
                </a:rPr>
                <a:t>跨行业</a:t>
              </a:r>
            </a:p>
            <a:p>
              <a:pPr algn="ctr">
                <a:lnSpc>
                  <a:spcPct val="60000"/>
                </a:lnSpc>
                <a:spcBef>
                  <a:spcPct val="50000"/>
                </a:spcBef>
              </a:pPr>
              <a:r>
                <a:rPr lang="zh-TW" altLang="en-US" sz="1600">
                  <a:solidFill>
                    <a:srgbClr val="FF0000"/>
                  </a:solidFill>
                  <a:latin typeface="微軟正黑體" pitchFamily="34" charset="-120"/>
                  <a:cs typeface="文鼎新粗黑"/>
                </a:rPr>
                <a:t>应用</a:t>
              </a:r>
            </a:p>
          </p:txBody>
        </p:sp>
        <p:sp>
          <p:nvSpPr>
            <p:cNvPr id="7198" name="AutoShape 19"/>
            <p:cNvSpPr>
              <a:spLocks noChangeArrowheads="1"/>
            </p:cNvSpPr>
            <p:nvPr/>
          </p:nvSpPr>
          <p:spPr bwMode="auto">
            <a:xfrm>
              <a:off x="5035551" y="2590800"/>
              <a:ext cx="1136649" cy="609600"/>
            </a:xfrm>
            <a:prstGeom prst="roundRect">
              <a:avLst>
                <a:gd name="adj" fmla="val 16667"/>
              </a:avLst>
            </a:prstGeom>
            <a:solidFill>
              <a:srgbClr val="97CC00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r>
                <a:rPr lang="zh-TW" altLang="en-US">
                  <a:latin typeface="微軟正黑體" pitchFamily="34" charset="-120"/>
                  <a:cs typeface="文鼎新粗黑"/>
                </a:rPr>
                <a:t>公立机关</a:t>
              </a:r>
            </a:p>
          </p:txBody>
        </p:sp>
        <p:sp>
          <p:nvSpPr>
            <p:cNvPr id="7199" name="AutoShape 19"/>
            <p:cNvSpPr>
              <a:spLocks noChangeArrowheads="1"/>
            </p:cNvSpPr>
            <p:nvPr/>
          </p:nvSpPr>
          <p:spPr bwMode="auto">
            <a:xfrm>
              <a:off x="6330951" y="2590800"/>
              <a:ext cx="1136649" cy="609600"/>
            </a:xfrm>
            <a:prstGeom prst="roundRect">
              <a:avLst>
                <a:gd name="adj" fmla="val 16667"/>
              </a:avLst>
            </a:prstGeom>
            <a:solidFill>
              <a:srgbClr val="97CC00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r>
                <a:rPr lang="zh-TW" altLang="en-US">
                  <a:latin typeface="微軟正黑體" pitchFamily="34" charset="-120"/>
                  <a:cs typeface="文鼎新粗黑"/>
                </a:rPr>
                <a:t>制造配销</a:t>
              </a:r>
            </a:p>
          </p:txBody>
        </p:sp>
        <p:sp>
          <p:nvSpPr>
            <p:cNvPr id="7200" name="AutoShape 19"/>
            <p:cNvSpPr>
              <a:spLocks noChangeArrowheads="1"/>
            </p:cNvSpPr>
            <p:nvPr/>
          </p:nvSpPr>
          <p:spPr bwMode="auto">
            <a:xfrm>
              <a:off x="7626351" y="2590800"/>
              <a:ext cx="1136649" cy="609600"/>
            </a:xfrm>
            <a:prstGeom prst="roundRect">
              <a:avLst>
                <a:gd name="adj" fmla="val 16667"/>
              </a:avLst>
            </a:prstGeom>
            <a:solidFill>
              <a:srgbClr val="97CC00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r>
                <a:rPr lang="zh-TW" altLang="en-US">
                  <a:latin typeface="微軟正黑體" pitchFamily="34" charset="-120"/>
                  <a:cs typeface="文鼎新粗黑"/>
                </a:rPr>
                <a:t>金融服务</a:t>
              </a:r>
            </a:p>
          </p:txBody>
        </p:sp>
      </p:grpSp>
      <p:sp>
        <p:nvSpPr>
          <p:cNvPr id="28" name="Freeform 3"/>
          <p:cNvSpPr>
            <a:spLocks/>
          </p:cNvSpPr>
          <p:nvPr/>
        </p:nvSpPr>
        <p:spPr bwMode="ltGray">
          <a:xfrm>
            <a:off x="1600200" y="3733800"/>
            <a:ext cx="7313613" cy="2379663"/>
          </a:xfrm>
          <a:custGeom>
            <a:avLst/>
            <a:gdLst/>
            <a:ahLst/>
            <a:cxnLst>
              <a:cxn ang="0">
                <a:pos x="496" y="157"/>
              </a:cxn>
              <a:cxn ang="0">
                <a:pos x="0" y="0"/>
              </a:cxn>
              <a:cxn ang="0">
                <a:pos x="231" y="124"/>
              </a:cxn>
              <a:cxn ang="0">
                <a:pos x="4282" y="2025"/>
              </a:cxn>
              <a:cxn ang="0">
                <a:pos x="3974" y="2298"/>
              </a:cxn>
              <a:cxn ang="0">
                <a:pos x="5190" y="2065"/>
              </a:cxn>
              <a:cxn ang="0">
                <a:pos x="5039" y="1268"/>
              </a:cxn>
              <a:cxn ang="0">
                <a:pos x="4748" y="1507"/>
              </a:cxn>
              <a:cxn ang="0">
                <a:pos x="496" y="157"/>
              </a:cxn>
            </a:cxnLst>
            <a:rect l="0" t="0" r="r" b="b"/>
            <a:pathLst>
              <a:path w="5190" h="2298">
                <a:moveTo>
                  <a:pt x="496" y="157"/>
                </a:moveTo>
                <a:lnTo>
                  <a:pt x="0" y="0"/>
                </a:lnTo>
                <a:lnTo>
                  <a:pt x="231" y="124"/>
                </a:lnTo>
                <a:lnTo>
                  <a:pt x="4282" y="2025"/>
                </a:lnTo>
                <a:lnTo>
                  <a:pt x="3974" y="2298"/>
                </a:lnTo>
                <a:lnTo>
                  <a:pt x="5190" y="2065"/>
                </a:lnTo>
                <a:lnTo>
                  <a:pt x="5039" y="1268"/>
                </a:lnTo>
                <a:lnTo>
                  <a:pt x="4748" y="1507"/>
                </a:lnTo>
                <a:lnTo>
                  <a:pt x="496" y="157"/>
                </a:lnTo>
                <a:close/>
              </a:path>
            </a:pathLst>
          </a:custGeom>
          <a:gradFill rotWithShape="1">
            <a:gsLst>
              <a:gs pos="0">
                <a:schemeClr val="hlink">
                  <a:gamma/>
                  <a:shade val="40000"/>
                  <a:invGamma/>
                </a:schemeClr>
              </a:gs>
              <a:gs pos="50000">
                <a:schemeClr val="hlink"/>
              </a:gs>
              <a:gs pos="100000">
                <a:schemeClr val="hlink">
                  <a:gamma/>
                  <a:shade val="40000"/>
                  <a:invGamma/>
                </a:schemeClr>
              </a:gs>
            </a:gsLst>
            <a:lin ang="2700000" scaled="1"/>
          </a:gradFill>
          <a:ln w="9525" cap="flat" cmpd="sng">
            <a:noFill/>
            <a:prstDash val="solid"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Arial" charset="0"/>
              <a:ea typeface="新細明體" pitchFamily="18" charset="-120"/>
            </a:endParaRPr>
          </a:p>
        </p:txBody>
      </p:sp>
      <p:sp>
        <p:nvSpPr>
          <p:cNvPr id="29" name="AutoShape 4"/>
          <p:cNvSpPr>
            <a:spLocks noChangeArrowheads="1"/>
          </p:cNvSpPr>
          <p:nvPr/>
        </p:nvSpPr>
        <p:spPr bwMode="gray">
          <a:xfrm>
            <a:off x="2457450" y="3771900"/>
            <a:ext cx="227013" cy="104775"/>
          </a:xfrm>
          <a:prstGeom prst="can">
            <a:avLst>
              <a:gd name="adj" fmla="val 39796"/>
            </a:avLst>
          </a:prstGeom>
          <a:gradFill rotWithShape="1">
            <a:gsLst>
              <a:gs pos="0">
                <a:schemeClr val="accent2"/>
              </a:gs>
              <a:gs pos="50000">
                <a:schemeClr val="accent2">
                  <a:gamma/>
                  <a:tint val="35686"/>
                  <a:invGamma/>
                </a:schemeClr>
              </a:gs>
              <a:gs pos="100000">
                <a:schemeClr val="accent2"/>
              </a:gs>
            </a:gsLst>
            <a:lin ang="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>
              <a:latin typeface="微軟正黑體" pitchFamily="34" charset="-120"/>
            </a:endParaRPr>
          </a:p>
        </p:txBody>
      </p:sp>
      <p:sp>
        <p:nvSpPr>
          <p:cNvPr id="30" name="AutoShape 5"/>
          <p:cNvSpPr>
            <a:spLocks noChangeArrowheads="1"/>
          </p:cNvSpPr>
          <p:nvPr/>
        </p:nvSpPr>
        <p:spPr bwMode="gray">
          <a:xfrm>
            <a:off x="3363913" y="4019550"/>
            <a:ext cx="263525" cy="142875"/>
          </a:xfrm>
          <a:prstGeom prst="can">
            <a:avLst>
              <a:gd name="adj" fmla="val 27343"/>
            </a:avLst>
          </a:prstGeom>
          <a:gradFill rotWithShape="1">
            <a:gsLst>
              <a:gs pos="0">
                <a:schemeClr val="accent2"/>
              </a:gs>
              <a:gs pos="50000">
                <a:schemeClr val="accent2">
                  <a:gamma/>
                  <a:tint val="35686"/>
                  <a:invGamma/>
                </a:schemeClr>
              </a:gs>
              <a:gs pos="100000">
                <a:schemeClr val="accent2"/>
              </a:gs>
            </a:gsLst>
            <a:lin ang="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>
              <a:latin typeface="微軟正黑體" pitchFamily="34" charset="-120"/>
            </a:endParaRPr>
          </a:p>
        </p:txBody>
      </p:sp>
      <p:sp>
        <p:nvSpPr>
          <p:cNvPr id="31" name="AutoShape 6"/>
          <p:cNvSpPr>
            <a:spLocks noChangeArrowheads="1"/>
          </p:cNvSpPr>
          <p:nvPr/>
        </p:nvSpPr>
        <p:spPr bwMode="gray">
          <a:xfrm>
            <a:off x="4348163" y="4256088"/>
            <a:ext cx="358775" cy="231775"/>
          </a:xfrm>
          <a:prstGeom prst="can">
            <a:avLst>
              <a:gd name="adj" fmla="val 25000"/>
            </a:avLst>
          </a:prstGeom>
          <a:gradFill rotWithShape="1">
            <a:gsLst>
              <a:gs pos="0">
                <a:schemeClr val="accent2"/>
              </a:gs>
              <a:gs pos="50000">
                <a:schemeClr val="accent2">
                  <a:gamma/>
                  <a:tint val="35686"/>
                  <a:invGamma/>
                </a:schemeClr>
              </a:gs>
              <a:gs pos="100000">
                <a:schemeClr val="accent2"/>
              </a:gs>
            </a:gsLst>
            <a:lin ang="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>
              <a:latin typeface="微軟正黑體" pitchFamily="34" charset="-120"/>
            </a:endParaRPr>
          </a:p>
        </p:txBody>
      </p:sp>
      <p:sp>
        <p:nvSpPr>
          <p:cNvPr id="32" name="AutoShape 7"/>
          <p:cNvSpPr>
            <a:spLocks noChangeArrowheads="1"/>
          </p:cNvSpPr>
          <p:nvPr/>
        </p:nvSpPr>
        <p:spPr bwMode="gray">
          <a:xfrm>
            <a:off x="6716713" y="4749800"/>
            <a:ext cx="565150" cy="511175"/>
          </a:xfrm>
          <a:prstGeom prst="can">
            <a:avLst>
              <a:gd name="adj" fmla="val 21434"/>
            </a:avLst>
          </a:prstGeom>
          <a:gradFill rotWithShape="1">
            <a:gsLst>
              <a:gs pos="0">
                <a:schemeClr val="accent2"/>
              </a:gs>
              <a:gs pos="50000">
                <a:schemeClr val="accent2">
                  <a:gamma/>
                  <a:tint val="35686"/>
                  <a:invGamma/>
                </a:schemeClr>
              </a:gs>
              <a:gs pos="100000">
                <a:schemeClr val="accent2"/>
              </a:gs>
            </a:gsLst>
            <a:lin ang="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>
              <a:latin typeface="微軟正黑體" pitchFamily="34" charset="-120"/>
            </a:endParaRPr>
          </a:p>
        </p:txBody>
      </p:sp>
      <p:sp>
        <p:nvSpPr>
          <p:cNvPr id="33" name="AutoShape 8"/>
          <p:cNvSpPr>
            <a:spLocks noChangeArrowheads="1"/>
          </p:cNvSpPr>
          <p:nvPr/>
        </p:nvSpPr>
        <p:spPr bwMode="gray">
          <a:xfrm>
            <a:off x="5505450" y="4543425"/>
            <a:ext cx="442913" cy="320675"/>
          </a:xfrm>
          <a:prstGeom prst="can">
            <a:avLst>
              <a:gd name="adj" fmla="val 21667"/>
            </a:avLst>
          </a:prstGeom>
          <a:gradFill rotWithShape="1">
            <a:gsLst>
              <a:gs pos="0">
                <a:schemeClr val="accent2"/>
              </a:gs>
              <a:gs pos="50000">
                <a:schemeClr val="accent2">
                  <a:gamma/>
                  <a:tint val="35686"/>
                  <a:invGamma/>
                </a:schemeClr>
              </a:gs>
              <a:gs pos="100000">
                <a:schemeClr val="accent2"/>
              </a:gs>
            </a:gsLst>
            <a:lin ang="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>
              <a:latin typeface="微軟正黑體" pitchFamily="34" charset="-120"/>
            </a:endParaRPr>
          </a:p>
        </p:txBody>
      </p:sp>
      <p:sp>
        <p:nvSpPr>
          <p:cNvPr id="34" name="Text Box 14"/>
          <p:cNvSpPr txBox="1">
            <a:spLocks noChangeArrowheads="1"/>
          </p:cNvSpPr>
          <p:nvPr/>
        </p:nvSpPr>
        <p:spPr bwMode="gray">
          <a:xfrm>
            <a:off x="1065213" y="4029075"/>
            <a:ext cx="1439862" cy="3048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zh-CN" altLang="en-US" sz="1400">
                <a:solidFill>
                  <a:srgbClr val="595959"/>
                </a:solidFill>
                <a:latin typeface="微軟正黑體" pitchFamily="34" charset="-120"/>
              </a:rPr>
              <a:t>顾问咨询服务</a:t>
            </a:r>
            <a:endParaRPr lang="zh-CN" altLang="zh-CN" sz="1400">
              <a:solidFill>
                <a:srgbClr val="595959"/>
              </a:solidFill>
              <a:latin typeface="微軟正黑體" pitchFamily="34" charset="-120"/>
            </a:endParaRPr>
          </a:p>
        </p:txBody>
      </p:sp>
      <p:sp>
        <p:nvSpPr>
          <p:cNvPr id="35" name="Text Box 15"/>
          <p:cNvSpPr txBox="1">
            <a:spLocks noChangeArrowheads="1"/>
          </p:cNvSpPr>
          <p:nvPr/>
        </p:nvSpPr>
        <p:spPr bwMode="gray">
          <a:xfrm>
            <a:off x="1857375" y="4481513"/>
            <a:ext cx="1563688" cy="5175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zh-CN" altLang="en-US" sz="1400">
                <a:solidFill>
                  <a:srgbClr val="595959"/>
                </a:solidFill>
                <a:latin typeface="微軟正黑體" pitchFamily="34" charset="-120"/>
              </a:rPr>
              <a:t>软件技术外包服务</a:t>
            </a:r>
            <a:endParaRPr lang="zh-CN" altLang="zh-CN" sz="1400">
              <a:solidFill>
                <a:srgbClr val="595959"/>
              </a:solidFill>
              <a:latin typeface="微軟正黑體" pitchFamily="34" charset="-120"/>
            </a:endParaRPr>
          </a:p>
        </p:txBody>
      </p:sp>
      <p:sp>
        <p:nvSpPr>
          <p:cNvPr id="36" name="Text Box 16"/>
          <p:cNvSpPr txBox="1">
            <a:spLocks noChangeArrowheads="1"/>
          </p:cNvSpPr>
          <p:nvPr/>
        </p:nvSpPr>
        <p:spPr bwMode="gray">
          <a:xfrm>
            <a:off x="2971800" y="4800600"/>
            <a:ext cx="1728788" cy="5175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zh-CN" sz="1400">
                <a:solidFill>
                  <a:srgbClr val="595959"/>
                </a:solidFill>
                <a:latin typeface="微軟正黑體" pitchFamily="34" charset="-120"/>
              </a:rPr>
              <a:t>设备连机与数据采集设计服务</a:t>
            </a:r>
          </a:p>
        </p:txBody>
      </p:sp>
      <p:sp>
        <p:nvSpPr>
          <p:cNvPr id="37" name="Text Box 17"/>
          <p:cNvSpPr txBox="1">
            <a:spLocks noChangeArrowheads="1"/>
          </p:cNvSpPr>
          <p:nvPr/>
        </p:nvSpPr>
        <p:spPr bwMode="gray">
          <a:xfrm>
            <a:off x="4089400" y="5245100"/>
            <a:ext cx="1655763" cy="5175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zh-CN" altLang="en-US" sz="1400">
                <a:solidFill>
                  <a:srgbClr val="595959"/>
                </a:solidFill>
                <a:latin typeface="微軟正黑體" pitchFamily="34" charset="-120"/>
              </a:rPr>
              <a:t>物流拣货系统、无线设备广告牌设计</a:t>
            </a:r>
            <a:endParaRPr lang="zh-CN" altLang="zh-CN" sz="1400">
              <a:solidFill>
                <a:srgbClr val="595959"/>
              </a:solidFill>
              <a:latin typeface="微軟正黑體" pitchFamily="34" charset="-120"/>
            </a:endParaRPr>
          </a:p>
        </p:txBody>
      </p:sp>
      <p:sp>
        <p:nvSpPr>
          <p:cNvPr id="7185" name="Text Box 18"/>
          <p:cNvSpPr txBox="1">
            <a:spLocks noChangeArrowheads="1"/>
          </p:cNvSpPr>
          <p:nvPr/>
        </p:nvSpPr>
        <p:spPr bwMode="gray">
          <a:xfrm>
            <a:off x="4592638" y="5921375"/>
            <a:ext cx="2808287" cy="6413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TW" altLang="zh-CN">
                <a:solidFill>
                  <a:srgbClr val="FF0000"/>
                </a:solidFill>
                <a:latin typeface="微軟正黑體" pitchFamily="34" charset="-120"/>
              </a:rPr>
              <a:t>制造精细化管理</a:t>
            </a:r>
            <a:r>
              <a:rPr lang="zh-CN" altLang="zh-TW">
                <a:solidFill>
                  <a:srgbClr val="FF0000"/>
                </a:solidFill>
                <a:latin typeface="微軟正黑體" pitchFamily="34" charset="-120"/>
              </a:rPr>
              <a:t>MES/</a:t>
            </a:r>
          </a:p>
          <a:p>
            <a:r>
              <a:rPr lang="zh-CN" altLang="en-US">
                <a:solidFill>
                  <a:srgbClr val="FF0000"/>
                </a:solidFill>
                <a:latin typeface="微軟正黑體" pitchFamily="34" charset="-120"/>
              </a:rPr>
              <a:t>分销与实施</a:t>
            </a:r>
            <a:endParaRPr lang="zh-CN" altLang="zh-CN">
              <a:solidFill>
                <a:srgbClr val="FF0000"/>
              </a:solidFill>
              <a:latin typeface="微軟正黑體" pitchFamily="34" charset="-120"/>
            </a:endParaRPr>
          </a:p>
        </p:txBody>
      </p:sp>
      <p:cxnSp>
        <p:nvCxnSpPr>
          <p:cNvPr id="7186" name="AutoShape 19"/>
          <p:cNvCxnSpPr>
            <a:cxnSpLocks noChangeShapeType="1"/>
            <a:stCxn id="29" idx="3"/>
            <a:endCxn id="34" idx="0"/>
          </p:cNvCxnSpPr>
          <p:nvPr/>
        </p:nvCxnSpPr>
        <p:spPr bwMode="gray">
          <a:xfrm rot="5400000">
            <a:off x="2102644" y="3559969"/>
            <a:ext cx="152400" cy="785812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rgbClr val="1C1C1C"/>
            </a:solidFill>
            <a:miter lim="800000"/>
            <a:headEnd/>
            <a:tailEnd/>
          </a:ln>
        </p:spPr>
      </p:cxnSp>
      <p:cxnSp>
        <p:nvCxnSpPr>
          <p:cNvPr id="7187" name="AutoShape 20"/>
          <p:cNvCxnSpPr>
            <a:cxnSpLocks noChangeShapeType="1"/>
            <a:stCxn id="30" idx="3"/>
            <a:endCxn id="35" idx="0"/>
          </p:cNvCxnSpPr>
          <p:nvPr/>
        </p:nvCxnSpPr>
        <p:spPr bwMode="gray">
          <a:xfrm rot="5400000">
            <a:off x="2908300" y="3894138"/>
            <a:ext cx="319088" cy="855662"/>
          </a:xfrm>
          <a:prstGeom prst="bentConnector3">
            <a:avLst>
              <a:gd name="adj1" fmla="val 49750"/>
            </a:avLst>
          </a:prstGeom>
          <a:noFill/>
          <a:ln w="9525">
            <a:solidFill>
              <a:srgbClr val="1C1C1C"/>
            </a:solidFill>
            <a:miter lim="800000"/>
            <a:headEnd/>
            <a:tailEnd/>
          </a:ln>
        </p:spPr>
      </p:cxnSp>
      <p:cxnSp>
        <p:nvCxnSpPr>
          <p:cNvPr id="7188" name="AutoShape 21"/>
          <p:cNvCxnSpPr>
            <a:cxnSpLocks noChangeShapeType="1"/>
            <a:stCxn id="31" idx="3"/>
            <a:endCxn id="36" idx="0"/>
          </p:cNvCxnSpPr>
          <p:nvPr/>
        </p:nvCxnSpPr>
        <p:spPr bwMode="gray">
          <a:xfrm rot="5400000">
            <a:off x="4025900" y="4298951"/>
            <a:ext cx="312737" cy="690562"/>
          </a:xfrm>
          <a:prstGeom prst="bentConnector3">
            <a:avLst>
              <a:gd name="adj1" fmla="val 49745"/>
            </a:avLst>
          </a:prstGeom>
          <a:noFill/>
          <a:ln w="9525">
            <a:solidFill>
              <a:srgbClr val="1C1C1C"/>
            </a:solidFill>
            <a:miter lim="800000"/>
            <a:headEnd/>
            <a:tailEnd/>
          </a:ln>
        </p:spPr>
      </p:cxnSp>
      <p:cxnSp>
        <p:nvCxnSpPr>
          <p:cNvPr id="7189" name="AutoShape 22"/>
          <p:cNvCxnSpPr>
            <a:cxnSpLocks noChangeShapeType="1"/>
            <a:stCxn id="33" idx="3"/>
            <a:endCxn id="37" idx="0"/>
          </p:cNvCxnSpPr>
          <p:nvPr/>
        </p:nvCxnSpPr>
        <p:spPr bwMode="gray">
          <a:xfrm rot="5400000">
            <a:off x="5132388" y="4649787"/>
            <a:ext cx="381000" cy="809625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rgbClr val="1C1C1C"/>
            </a:solidFill>
            <a:miter lim="800000"/>
            <a:headEnd/>
            <a:tailEnd/>
          </a:ln>
        </p:spPr>
      </p:cxnSp>
      <p:cxnSp>
        <p:nvCxnSpPr>
          <p:cNvPr id="7190" name="AutoShape 23"/>
          <p:cNvCxnSpPr>
            <a:cxnSpLocks noChangeShapeType="1"/>
            <a:stCxn id="32" idx="3"/>
            <a:endCxn id="7185" idx="0"/>
          </p:cNvCxnSpPr>
          <p:nvPr/>
        </p:nvCxnSpPr>
        <p:spPr bwMode="gray">
          <a:xfrm rot="5400000">
            <a:off x="6168232" y="5090318"/>
            <a:ext cx="660400" cy="1001713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rgbClr val="1C1C1C"/>
            </a:solidFill>
            <a:miter lim="800000"/>
            <a:headEnd/>
            <a:tailEnd/>
          </a:ln>
        </p:spPr>
      </p:cxnSp>
      <p:sp>
        <p:nvSpPr>
          <p:cNvPr id="44" name="AutoShape 24"/>
          <p:cNvSpPr>
            <a:spLocks noChangeArrowheads="1"/>
          </p:cNvSpPr>
          <p:nvPr/>
        </p:nvSpPr>
        <p:spPr bwMode="gray">
          <a:xfrm>
            <a:off x="6716713" y="3543300"/>
            <a:ext cx="565150" cy="1296988"/>
          </a:xfrm>
          <a:prstGeom prst="can">
            <a:avLst>
              <a:gd name="adj" fmla="val 27996"/>
            </a:avLst>
          </a:prstGeom>
          <a:gradFill rotWithShape="1">
            <a:gsLst>
              <a:gs pos="0">
                <a:schemeClr val="accent1"/>
              </a:gs>
              <a:gs pos="50000">
                <a:schemeClr val="accent1">
                  <a:gamma/>
                  <a:tint val="35686"/>
                  <a:invGamma/>
                </a:schemeClr>
              </a:gs>
              <a:gs pos="100000">
                <a:schemeClr val="accent1"/>
              </a:gs>
            </a:gsLst>
            <a:lin ang="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>
              <a:latin typeface="微軟正黑體" pitchFamily="34" charset="-120"/>
            </a:endParaRPr>
          </a:p>
        </p:txBody>
      </p:sp>
      <p:sp>
        <p:nvSpPr>
          <p:cNvPr id="45" name="AutoShape 25"/>
          <p:cNvSpPr>
            <a:spLocks noChangeArrowheads="1"/>
          </p:cNvSpPr>
          <p:nvPr/>
        </p:nvSpPr>
        <p:spPr bwMode="gray">
          <a:xfrm>
            <a:off x="5505450" y="3541713"/>
            <a:ext cx="442913" cy="1074737"/>
          </a:xfrm>
          <a:prstGeom prst="can">
            <a:avLst>
              <a:gd name="adj" fmla="val 27556"/>
            </a:avLst>
          </a:prstGeom>
          <a:gradFill rotWithShape="1">
            <a:gsLst>
              <a:gs pos="0">
                <a:schemeClr val="accent1"/>
              </a:gs>
              <a:gs pos="50000">
                <a:schemeClr val="accent1">
                  <a:gamma/>
                  <a:tint val="35686"/>
                  <a:invGamma/>
                </a:schemeClr>
              </a:gs>
              <a:gs pos="100000">
                <a:schemeClr val="accent1"/>
              </a:gs>
            </a:gsLst>
            <a:lin ang="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>
              <a:latin typeface="微軟正黑體" pitchFamily="34" charset="-120"/>
            </a:endParaRPr>
          </a:p>
        </p:txBody>
      </p:sp>
      <p:sp>
        <p:nvSpPr>
          <p:cNvPr id="46" name="AutoShape 26"/>
          <p:cNvSpPr>
            <a:spLocks noChangeArrowheads="1"/>
          </p:cNvSpPr>
          <p:nvPr/>
        </p:nvSpPr>
        <p:spPr bwMode="gray">
          <a:xfrm>
            <a:off x="4348163" y="3540125"/>
            <a:ext cx="358775" cy="785813"/>
          </a:xfrm>
          <a:prstGeom prst="can">
            <a:avLst>
              <a:gd name="adj" fmla="val 28246"/>
            </a:avLst>
          </a:prstGeom>
          <a:gradFill rotWithShape="1">
            <a:gsLst>
              <a:gs pos="0">
                <a:schemeClr val="accent1"/>
              </a:gs>
              <a:gs pos="50000">
                <a:schemeClr val="accent1">
                  <a:gamma/>
                  <a:tint val="35686"/>
                  <a:invGamma/>
                </a:schemeClr>
              </a:gs>
              <a:gs pos="100000">
                <a:schemeClr val="accent1"/>
              </a:gs>
            </a:gsLst>
            <a:lin ang="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>
              <a:latin typeface="微軟正黑體" pitchFamily="34" charset="-120"/>
            </a:endParaRPr>
          </a:p>
        </p:txBody>
      </p:sp>
      <p:sp>
        <p:nvSpPr>
          <p:cNvPr id="47" name="AutoShape 27"/>
          <p:cNvSpPr>
            <a:spLocks noChangeArrowheads="1"/>
          </p:cNvSpPr>
          <p:nvPr/>
        </p:nvSpPr>
        <p:spPr bwMode="gray">
          <a:xfrm>
            <a:off x="3363913" y="3544888"/>
            <a:ext cx="263525" cy="515937"/>
          </a:xfrm>
          <a:prstGeom prst="can">
            <a:avLst>
              <a:gd name="adj" fmla="val 23869"/>
            </a:avLst>
          </a:prstGeom>
          <a:gradFill rotWithShape="1">
            <a:gsLst>
              <a:gs pos="0">
                <a:schemeClr val="accent1"/>
              </a:gs>
              <a:gs pos="50000">
                <a:schemeClr val="accent1">
                  <a:gamma/>
                  <a:tint val="35686"/>
                  <a:invGamma/>
                </a:schemeClr>
              </a:gs>
              <a:gs pos="100000">
                <a:schemeClr val="accent1"/>
              </a:gs>
            </a:gsLst>
            <a:lin ang="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>
              <a:latin typeface="微軟正黑體" pitchFamily="34" charset="-120"/>
            </a:endParaRPr>
          </a:p>
        </p:txBody>
      </p:sp>
      <p:sp>
        <p:nvSpPr>
          <p:cNvPr id="48" name="AutoShape 28"/>
          <p:cNvSpPr>
            <a:spLocks noChangeArrowheads="1"/>
          </p:cNvSpPr>
          <p:nvPr/>
        </p:nvSpPr>
        <p:spPr bwMode="gray">
          <a:xfrm>
            <a:off x="2457450" y="3544888"/>
            <a:ext cx="227013" cy="269875"/>
          </a:xfrm>
          <a:prstGeom prst="can">
            <a:avLst>
              <a:gd name="adj" fmla="val 26830"/>
            </a:avLst>
          </a:prstGeom>
          <a:gradFill rotWithShape="1">
            <a:gsLst>
              <a:gs pos="0">
                <a:schemeClr val="accent1"/>
              </a:gs>
              <a:gs pos="50000">
                <a:schemeClr val="accent1">
                  <a:gamma/>
                  <a:tint val="35686"/>
                  <a:invGamma/>
                </a:schemeClr>
              </a:gs>
              <a:gs pos="100000">
                <a:schemeClr val="accent1"/>
              </a:gs>
            </a:gsLst>
            <a:lin ang="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>
              <a:latin typeface="微軟正黑體" pitchFamily="34" charset="-120"/>
            </a:endParaRPr>
          </a:p>
        </p:txBody>
      </p:sp>
      <p:sp>
        <p:nvSpPr>
          <p:cNvPr id="7203" name="Rectangle 35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3429000" y="0"/>
            <a:ext cx="5562600" cy="6096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zh-CN" altLang="en-US" sz="320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产品及服务</a:t>
            </a:r>
            <a:endParaRPr lang="zh-TW" altLang="en-US" sz="3200" smtClean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429000" y="0"/>
            <a:ext cx="5486400" cy="6858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sz="3200" smtClean="0">
                <a:latin typeface="微軟正黑體" pitchFamily="34" charset="-120"/>
                <a:ea typeface="微軟正黑體" pitchFamily="34" charset="-120"/>
              </a:rPr>
              <a:t>部分客户实绩与顾问经验</a:t>
            </a:r>
            <a:endParaRPr lang="zh-TW" altLang="en-US" sz="3200" smtClean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1331203" name="Text Box 3"/>
          <p:cNvSpPr txBox="1">
            <a:spLocks noChangeArrowheads="1"/>
          </p:cNvSpPr>
          <p:nvPr/>
        </p:nvSpPr>
        <p:spPr bwMode="auto">
          <a:xfrm>
            <a:off x="0" y="685800"/>
            <a:ext cx="9144000" cy="6043613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536575" indent="-536575"/>
            <a:r>
              <a:rPr kumimoji="0" lang="zh-CN" altLang="en-US" sz="1700" b="0">
                <a:latin typeface="微軟正黑體" pitchFamily="34" charset="-120"/>
              </a:rPr>
              <a:t>汽车工业与外围</a:t>
            </a:r>
            <a:r>
              <a:rPr kumimoji="0" lang="en-US" altLang="zh-CN" sz="1700" b="0">
                <a:latin typeface="微軟正黑體" pitchFamily="34" charset="-120"/>
              </a:rPr>
              <a:t>: </a:t>
            </a:r>
            <a:r>
              <a:rPr kumimoji="0" lang="zh-CN" altLang="en-US" sz="1700" b="0">
                <a:latin typeface="微軟正黑體" pitchFamily="34" charset="-120"/>
              </a:rPr>
              <a:t>裕隆汽车</a:t>
            </a:r>
            <a:r>
              <a:rPr kumimoji="0" lang="en-US" altLang="zh-CN" sz="1700" b="0">
                <a:latin typeface="微軟正黑體" pitchFamily="34" charset="-120"/>
              </a:rPr>
              <a:t>(</a:t>
            </a:r>
            <a:r>
              <a:rPr kumimoji="0" lang="zh-CN" altLang="en-US" sz="1700" b="0">
                <a:latin typeface="微軟正黑體" pitchFamily="34" charset="-120"/>
              </a:rPr>
              <a:t>汽车组装</a:t>
            </a:r>
            <a:r>
              <a:rPr kumimoji="0" lang="en-US" altLang="zh-CN" sz="1700" b="0">
                <a:latin typeface="微軟正黑體" pitchFamily="34" charset="-120"/>
              </a:rPr>
              <a:t>, </a:t>
            </a:r>
            <a:r>
              <a:rPr kumimoji="0" lang="zh-CN" altLang="en-US" sz="1700" b="0">
                <a:latin typeface="微軟正黑體" pitchFamily="34" charset="-120"/>
              </a:rPr>
              <a:t>台湾</a:t>
            </a:r>
            <a:r>
              <a:rPr kumimoji="0" lang="en-US" altLang="zh-CN" sz="1700" b="0">
                <a:latin typeface="微軟正黑體" pitchFamily="34" charset="-120"/>
              </a:rPr>
              <a:t>)</a:t>
            </a:r>
            <a:r>
              <a:rPr kumimoji="0" lang="zh-CN" altLang="en-US" sz="1700" b="0">
                <a:latin typeface="微軟正黑體" pitchFamily="34" charset="-120"/>
              </a:rPr>
              <a:t>、光宝敦扬</a:t>
            </a:r>
            <a:r>
              <a:rPr kumimoji="0" lang="en-US" altLang="zh-CN" sz="1700" b="0">
                <a:latin typeface="微軟正黑體" pitchFamily="34" charset="-120"/>
              </a:rPr>
              <a:t>(</a:t>
            </a:r>
            <a:r>
              <a:rPr kumimoji="0" lang="zh-CN" altLang="en-US" sz="1700" b="0">
                <a:latin typeface="微軟正黑體" pitchFamily="34" charset="-120"/>
              </a:rPr>
              <a:t>汽车电子</a:t>
            </a:r>
            <a:r>
              <a:rPr kumimoji="0" lang="en-US" altLang="zh-CN" sz="1700" b="0">
                <a:latin typeface="微軟正黑體" pitchFamily="34" charset="-120"/>
              </a:rPr>
              <a:t>,</a:t>
            </a:r>
            <a:r>
              <a:rPr kumimoji="0" lang="zh-CN" altLang="en-US" sz="1700" b="0">
                <a:latin typeface="微軟正黑體" pitchFamily="34" charset="-120"/>
              </a:rPr>
              <a:t>台湾</a:t>
            </a:r>
            <a:r>
              <a:rPr kumimoji="0" lang="en-US" altLang="zh-CN" sz="1700" b="0">
                <a:latin typeface="微軟正黑體" pitchFamily="34" charset="-120"/>
              </a:rPr>
              <a:t>)</a:t>
            </a:r>
            <a:r>
              <a:rPr kumimoji="0" lang="zh-CN" altLang="en-US" sz="1700" b="0">
                <a:latin typeface="微軟正黑體" pitchFamily="34" charset="-120"/>
              </a:rPr>
              <a:t>、怡利电子</a:t>
            </a:r>
            <a:r>
              <a:rPr kumimoji="0" lang="en-US" altLang="zh-CN" sz="1700" b="0">
                <a:latin typeface="微軟正黑體" pitchFamily="34" charset="-120"/>
              </a:rPr>
              <a:t>(</a:t>
            </a:r>
            <a:r>
              <a:rPr kumimoji="0" lang="zh-CN" altLang="en-US" sz="1700" b="0">
                <a:latin typeface="微軟正黑體" pitchFamily="34" charset="-120"/>
              </a:rPr>
              <a:t>汽车电子</a:t>
            </a:r>
            <a:r>
              <a:rPr kumimoji="0" lang="en-US" altLang="zh-CN" sz="1700" b="0">
                <a:latin typeface="微軟正黑體" pitchFamily="34" charset="-120"/>
              </a:rPr>
              <a:t>, </a:t>
            </a:r>
            <a:r>
              <a:rPr kumimoji="0" lang="zh-CN" altLang="en-US" sz="1700" b="0">
                <a:latin typeface="微軟正黑體" pitchFamily="34" charset="-120"/>
              </a:rPr>
              <a:t>台湾、泰国、吴江</a:t>
            </a:r>
            <a:r>
              <a:rPr kumimoji="0" lang="en-US" altLang="zh-CN" sz="1700" b="0">
                <a:latin typeface="微軟正黑體" pitchFamily="34" charset="-120"/>
              </a:rPr>
              <a:t>)</a:t>
            </a:r>
            <a:r>
              <a:rPr kumimoji="0" lang="zh-CN" altLang="en-US" sz="1700" b="0">
                <a:latin typeface="微軟正黑體" pitchFamily="34" charset="-120"/>
              </a:rPr>
              <a:t>、为升电装</a:t>
            </a:r>
            <a:r>
              <a:rPr kumimoji="0" lang="en-US" altLang="zh-CN" sz="1700" b="0">
                <a:latin typeface="微軟正黑體" pitchFamily="34" charset="-120"/>
              </a:rPr>
              <a:t>(</a:t>
            </a:r>
            <a:r>
              <a:rPr kumimoji="0" lang="zh-CN" altLang="en-US" sz="1700" b="0">
                <a:latin typeface="微軟正黑體" pitchFamily="34" charset="-120"/>
              </a:rPr>
              <a:t>汽车周边</a:t>
            </a:r>
            <a:r>
              <a:rPr kumimoji="0" lang="en-US" altLang="zh-CN" sz="1700" b="0">
                <a:latin typeface="微軟正黑體" pitchFamily="34" charset="-120"/>
              </a:rPr>
              <a:t>, </a:t>
            </a:r>
            <a:r>
              <a:rPr kumimoji="0" lang="zh-CN" altLang="en-US" sz="1700" b="0">
                <a:latin typeface="微軟正黑體" pitchFamily="34" charset="-120"/>
              </a:rPr>
              <a:t>台湾</a:t>
            </a:r>
            <a:r>
              <a:rPr kumimoji="0" lang="en-US" altLang="zh-CN" sz="1700" b="0">
                <a:latin typeface="微軟正黑體" pitchFamily="34" charset="-120"/>
              </a:rPr>
              <a:t>)</a:t>
            </a:r>
            <a:r>
              <a:rPr kumimoji="0" lang="zh-CN" altLang="en-US" sz="1700" b="0">
                <a:latin typeface="微軟正黑體" pitchFamily="34" charset="-120"/>
              </a:rPr>
              <a:t>、为彪工业</a:t>
            </a:r>
            <a:r>
              <a:rPr kumimoji="0" lang="en-US" altLang="zh-CN" sz="1700" b="0">
                <a:latin typeface="微軟正黑體" pitchFamily="34" charset="-120"/>
              </a:rPr>
              <a:t>(</a:t>
            </a:r>
            <a:r>
              <a:rPr kumimoji="0" lang="zh-CN" altLang="en-US" sz="1700" b="0">
                <a:latin typeface="微軟正黑體" pitchFamily="34" charset="-120"/>
              </a:rPr>
              <a:t>汽车周边</a:t>
            </a:r>
            <a:r>
              <a:rPr kumimoji="0" lang="en-US" altLang="zh-CN" sz="1700" b="0">
                <a:latin typeface="微軟正黑體" pitchFamily="34" charset="-120"/>
              </a:rPr>
              <a:t>, </a:t>
            </a:r>
            <a:r>
              <a:rPr kumimoji="0" lang="zh-CN" altLang="en-US" sz="1700" b="0">
                <a:latin typeface="微軟正黑體" pitchFamily="34" charset="-120"/>
              </a:rPr>
              <a:t>上海</a:t>
            </a:r>
            <a:r>
              <a:rPr kumimoji="0" lang="en-US" altLang="zh-CN" sz="1700" b="0">
                <a:latin typeface="微軟正黑體" pitchFamily="34" charset="-120"/>
              </a:rPr>
              <a:t>)</a:t>
            </a:r>
            <a:r>
              <a:rPr kumimoji="0" lang="zh-CN" altLang="en-US" sz="1700" b="0">
                <a:latin typeface="微軟正黑體" pitchFamily="34" charset="-120"/>
              </a:rPr>
              <a:t>、骅升电子</a:t>
            </a:r>
            <a:r>
              <a:rPr kumimoji="0" lang="en-US" altLang="zh-CN" sz="1700" b="0">
                <a:latin typeface="微軟正黑體" pitchFamily="34" charset="-120"/>
              </a:rPr>
              <a:t>(</a:t>
            </a:r>
            <a:r>
              <a:rPr kumimoji="0" lang="zh-CN" altLang="en-US" sz="1700" b="0">
                <a:latin typeface="微軟正黑體" pitchFamily="34" charset="-120"/>
              </a:rPr>
              <a:t>台湾</a:t>
            </a:r>
            <a:r>
              <a:rPr kumimoji="0" lang="en-US" altLang="zh-CN" sz="1700" b="0">
                <a:latin typeface="微軟正黑體" pitchFamily="34" charset="-120"/>
              </a:rPr>
              <a:t>)</a:t>
            </a:r>
            <a:r>
              <a:rPr kumimoji="0" lang="zh-CN" altLang="en-US" sz="1700" b="0">
                <a:latin typeface="微軟正黑體" pitchFamily="34" charset="-120"/>
              </a:rPr>
              <a:t>、速联工业</a:t>
            </a:r>
            <a:r>
              <a:rPr kumimoji="0" lang="en-US" altLang="zh-CN" sz="1700" b="0">
                <a:latin typeface="微軟正黑體" pitchFamily="34" charset="-120"/>
              </a:rPr>
              <a:t>(</a:t>
            </a:r>
            <a:r>
              <a:rPr kumimoji="0" lang="zh-CN" altLang="en-US" sz="1700" b="0">
                <a:latin typeface="微軟正黑體" pitchFamily="34" charset="-120"/>
              </a:rPr>
              <a:t>变速器</a:t>
            </a:r>
            <a:r>
              <a:rPr kumimoji="0" lang="en-US" altLang="zh-CN" sz="1700" b="0">
                <a:latin typeface="微軟正黑體" pitchFamily="34" charset="-120"/>
              </a:rPr>
              <a:t>, </a:t>
            </a:r>
            <a:r>
              <a:rPr kumimoji="0" lang="zh-CN" altLang="en-US" sz="1700" b="0">
                <a:latin typeface="微軟正黑體" pitchFamily="34" charset="-120"/>
              </a:rPr>
              <a:t>爱尔兰商</a:t>
            </a:r>
            <a:r>
              <a:rPr kumimoji="0" lang="en-US" altLang="zh-CN" sz="1700" b="0">
                <a:latin typeface="微軟正黑體" pitchFamily="34" charset="-120"/>
              </a:rPr>
              <a:t>) </a:t>
            </a:r>
            <a:r>
              <a:rPr kumimoji="0" lang="zh-CN" altLang="zh-CN" sz="1700" b="0">
                <a:latin typeface="微軟正黑體" pitchFamily="34" charset="-120"/>
              </a:rPr>
              <a:t>、</a:t>
            </a:r>
            <a:r>
              <a:rPr kumimoji="0" lang="zh-CN" altLang="en-US" sz="1700" b="0">
                <a:latin typeface="微軟正黑體" pitchFamily="34" charset="-120"/>
              </a:rPr>
              <a:t>巨轮兴业</a:t>
            </a:r>
            <a:r>
              <a:rPr kumimoji="0" lang="en-US" altLang="zh-CN" sz="1700" b="0">
                <a:latin typeface="微軟正黑體" pitchFamily="34" charset="-120"/>
              </a:rPr>
              <a:t>(</a:t>
            </a:r>
            <a:r>
              <a:rPr kumimoji="0" lang="zh-CN" altLang="en-US" sz="1700" b="0">
                <a:latin typeface="微軟正黑體" pitchFamily="34" charset="-120"/>
              </a:rPr>
              <a:t>台湾</a:t>
            </a:r>
            <a:r>
              <a:rPr kumimoji="0" lang="en-US" altLang="zh-CN" sz="1700" b="0">
                <a:latin typeface="微軟正黑體" pitchFamily="34" charset="-120"/>
              </a:rPr>
              <a:t>)</a:t>
            </a:r>
          </a:p>
          <a:p>
            <a:pPr marL="536575" indent="-536575"/>
            <a:r>
              <a:rPr kumimoji="0" lang="en-US" altLang="zh-CN" sz="1700" b="0">
                <a:latin typeface="微軟正黑體" pitchFamily="34" charset="-120"/>
              </a:rPr>
              <a:t>DRAM : </a:t>
            </a:r>
            <a:r>
              <a:rPr kumimoji="0" lang="zh-CN" altLang="en-US" sz="1700" b="0">
                <a:latin typeface="微軟正黑體" pitchFamily="34" charset="-120"/>
              </a:rPr>
              <a:t>劲永国际</a:t>
            </a:r>
            <a:r>
              <a:rPr kumimoji="0" lang="en-US" altLang="zh-CN" sz="1700" b="0">
                <a:latin typeface="微軟正黑體" pitchFamily="34" charset="-120"/>
              </a:rPr>
              <a:t>(</a:t>
            </a:r>
            <a:r>
              <a:rPr kumimoji="0" lang="zh-CN" altLang="en-US" sz="1700" b="0">
                <a:latin typeface="微軟正黑體" pitchFamily="34" charset="-120"/>
              </a:rPr>
              <a:t>台湾</a:t>
            </a:r>
            <a:r>
              <a:rPr kumimoji="0" lang="en-US" altLang="zh-CN" sz="1700" b="0">
                <a:latin typeface="微軟正黑體" pitchFamily="34" charset="-120"/>
              </a:rPr>
              <a:t>)</a:t>
            </a:r>
            <a:r>
              <a:rPr kumimoji="0" lang="zh-CN" altLang="en-US" sz="1700" b="0">
                <a:latin typeface="微軟正黑體" pitchFamily="34" charset="-120"/>
              </a:rPr>
              <a:t>、鑫洋国际</a:t>
            </a:r>
            <a:r>
              <a:rPr kumimoji="0" lang="en-US" altLang="zh-CN" sz="1700" b="0">
                <a:latin typeface="微軟正黑體" pitchFamily="34" charset="-120"/>
              </a:rPr>
              <a:t>(</a:t>
            </a:r>
            <a:r>
              <a:rPr kumimoji="0" lang="zh-CN" altLang="en-US" sz="1700" b="0">
                <a:latin typeface="微軟正黑體" pitchFamily="34" charset="-120"/>
              </a:rPr>
              <a:t>台湾</a:t>
            </a:r>
            <a:r>
              <a:rPr kumimoji="0" lang="en-US" altLang="zh-CN" sz="1700" b="0">
                <a:latin typeface="微軟正黑體" pitchFamily="34" charset="-120"/>
              </a:rPr>
              <a:t>)</a:t>
            </a:r>
            <a:r>
              <a:rPr kumimoji="0" lang="zh-CN" altLang="en-US" sz="1700" b="0">
                <a:latin typeface="微軟正黑體" pitchFamily="34" charset="-120"/>
              </a:rPr>
              <a:t>、群耀科技</a:t>
            </a:r>
            <a:r>
              <a:rPr kumimoji="0" lang="en-US" altLang="zh-CN" sz="1700" b="0">
                <a:latin typeface="微軟正黑體" pitchFamily="34" charset="-120"/>
              </a:rPr>
              <a:t>(</a:t>
            </a:r>
            <a:r>
              <a:rPr kumimoji="0" lang="zh-CN" altLang="en-US" sz="1700" b="0">
                <a:latin typeface="微軟正黑體" pitchFamily="34" charset="-120"/>
              </a:rPr>
              <a:t>台湾</a:t>
            </a:r>
            <a:r>
              <a:rPr kumimoji="0" lang="en-US" altLang="zh-CN" sz="1700" b="0">
                <a:latin typeface="微軟正黑體" pitchFamily="34" charset="-120"/>
              </a:rPr>
              <a:t>)</a:t>
            </a:r>
            <a:r>
              <a:rPr kumimoji="0" lang="zh-CN" altLang="en-US" sz="1700" b="0">
                <a:latin typeface="微軟正黑體" pitchFamily="34" charset="-120"/>
              </a:rPr>
              <a:t>、宜鼎国际</a:t>
            </a:r>
            <a:r>
              <a:rPr kumimoji="0" lang="en-US" altLang="zh-CN" sz="1700" b="0">
                <a:latin typeface="微軟正黑體" pitchFamily="34" charset="-120"/>
              </a:rPr>
              <a:t>(</a:t>
            </a:r>
            <a:r>
              <a:rPr kumimoji="0" lang="zh-CN" altLang="en-US" sz="1700" b="0">
                <a:latin typeface="微軟正黑體" pitchFamily="34" charset="-120"/>
              </a:rPr>
              <a:t>台湾</a:t>
            </a:r>
            <a:r>
              <a:rPr kumimoji="0" lang="en-US" altLang="zh-CN" sz="1700" b="0">
                <a:latin typeface="微軟正黑體" pitchFamily="34" charset="-120"/>
              </a:rPr>
              <a:t>)</a:t>
            </a:r>
          </a:p>
          <a:p>
            <a:pPr marL="536575" indent="-536575"/>
            <a:r>
              <a:rPr kumimoji="0" lang="zh-CN" altLang="en-US" sz="1700" b="0">
                <a:latin typeface="微軟正黑體" pitchFamily="34" charset="-120"/>
              </a:rPr>
              <a:t>笔记本计算机</a:t>
            </a:r>
            <a:r>
              <a:rPr kumimoji="0" lang="en-US" altLang="zh-CN" sz="1700" b="0">
                <a:latin typeface="微軟正黑體" pitchFamily="34" charset="-120"/>
              </a:rPr>
              <a:t>:</a:t>
            </a:r>
            <a:r>
              <a:rPr kumimoji="0" lang="zh-CN" altLang="en-US" sz="1700" b="0">
                <a:latin typeface="微軟正黑體" pitchFamily="34" charset="-120"/>
              </a:rPr>
              <a:t>华硕计算机</a:t>
            </a:r>
            <a:r>
              <a:rPr kumimoji="0" lang="en-US" altLang="zh-CN" sz="1700" b="0">
                <a:latin typeface="微軟正黑體" pitchFamily="34" charset="-120"/>
              </a:rPr>
              <a:t>(</a:t>
            </a:r>
            <a:r>
              <a:rPr kumimoji="0" lang="zh-CN" altLang="en-US" sz="1700" b="0">
                <a:latin typeface="微軟正黑體" pitchFamily="34" charset="-120"/>
              </a:rPr>
              <a:t>苏州</a:t>
            </a:r>
            <a:r>
              <a:rPr kumimoji="0" lang="en-US" altLang="zh-CN" sz="1700" b="0">
                <a:latin typeface="微軟正黑體" pitchFamily="34" charset="-120"/>
              </a:rPr>
              <a:t>)</a:t>
            </a:r>
            <a:r>
              <a:rPr kumimoji="0" lang="zh-CN" altLang="en-US" sz="1700" b="0">
                <a:latin typeface="微軟正黑體" pitchFamily="34" charset="-120"/>
              </a:rPr>
              <a:t>、仁宝计算机</a:t>
            </a:r>
            <a:r>
              <a:rPr kumimoji="0" lang="en-US" altLang="zh-CN" sz="1700" b="0">
                <a:latin typeface="微軟正黑體" pitchFamily="34" charset="-120"/>
              </a:rPr>
              <a:t>(</a:t>
            </a:r>
            <a:r>
              <a:rPr kumimoji="0" lang="zh-CN" altLang="en-US" sz="1700" b="0">
                <a:latin typeface="微軟正黑體" pitchFamily="34" charset="-120"/>
              </a:rPr>
              <a:t>昆山</a:t>
            </a:r>
            <a:r>
              <a:rPr kumimoji="0" lang="en-US" altLang="zh-CN" sz="1700" b="0">
                <a:latin typeface="微軟正黑體" pitchFamily="34" charset="-120"/>
              </a:rPr>
              <a:t>)</a:t>
            </a:r>
          </a:p>
          <a:p>
            <a:pPr marL="536575" indent="-536575"/>
            <a:r>
              <a:rPr kumimoji="0" lang="zh-CN" altLang="en-US" sz="1700" b="0">
                <a:latin typeface="微軟正黑體" pitchFamily="34" charset="-120"/>
              </a:rPr>
              <a:t>计算机外设 </a:t>
            </a:r>
            <a:r>
              <a:rPr kumimoji="0" lang="en-US" altLang="zh-CN" sz="1700" b="0">
                <a:latin typeface="微軟正黑體" pitchFamily="34" charset="-120"/>
              </a:rPr>
              <a:t>: </a:t>
            </a:r>
            <a:r>
              <a:rPr kumimoji="0" lang="zh-CN" altLang="en-US" sz="1700" b="0">
                <a:latin typeface="微軟正黑體" pitchFamily="34" charset="-120"/>
              </a:rPr>
              <a:t>光宝科技</a:t>
            </a:r>
            <a:r>
              <a:rPr kumimoji="0" lang="en-US" altLang="zh-CN" sz="1700" b="0">
                <a:latin typeface="微軟正黑體" pitchFamily="34" charset="-120"/>
              </a:rPr>
              <a:t>(</a:t>
            </a:r>
            <a:r>
              <a:rPr kumimoji="0" lang="zh-CN" altLang="en-US" sz="1700" b="0">
                <a:latin typeface="微軟正黑體" pitchFamily="34" charset="-120"/>
              </a:rPr>
              <a:t>台湾、长安、墨西哥</a:t>
            </a:r>
            <a:r>
              <a:rPr kumimoji="0" lang="en-US" altLang="zh-CN" sz="1700" b="0">
                <a:latin typeface="微軟正黑體" pitchFamily="34" charset="-120"/>
              </a:rPr>
              <a:t>)</a:t>
            </a:r>
            <a:r>
              <a:rPr kumimoji="0" lang="zh-CN" altLang="en-US" sz="1700" b="0">
                <a:latin typeface="微軟正黑體" pitchFamily="34" charset="-120"/>
              </a:rPr>
              <a:t>、群光电子</a:t>
            </a:r>
            <a:r>
              <a:rPr kumimoji="0" lang="en-US" altLang="zh-CN" sz="1700" b="0">
                <a:latin typeface="微軟正黑體" pitchFamily="34" charset="-120"/>
              </a:rPr>
              <a:t>(</a:t>
            </a:r>
            <a:r>
              <a:rPr kumimoji="0" lang="zh-CN" altLang="en-US" sz="1700" b="0">
                <a:latin typeface="微軟正黑體" pitchFamily="34" charset="-120"/>
              </a:rPr>
              <a:t>清溪</a:t>
            </a:r>
            <a:r>
              <a:rPr kumimoji="0" lang="en-US" altLang="zh-CN" sz="1700" b="0">
                <a:latin typeface="微軟正黑體" pitchFamily="34" charset="-120"/>
              </a:rPr>
              <a:t>)</a:t>
            </a:r>
            <a:r>
              <a:rPr kumimoji="0" lang="zh-CN" altLang="en-US" sz="1700" b="0">
                <a:latin typeface="微軟正黑體" pitchFamily="34" charset="-120"/>
              </a:rPr>
              <a:t>、富积电子</a:t>
            </a:r>
            <a:r>
              <a:rPr kumimoji="0" lang="en-US" altLang="zh-CN" sz="1700" b="0">
                <a:latin typeface="微軟正黑體" pitchFamily="34" charset="-120"/>
              </a:rPr>
              <a:t>(</a:t>
            </a:r>
            <a:r>
              <a:rPr kumimoji="0" lang="zh-CN" altLang="en-US" sz="1700" b="0">
                <a:latin typeface="微軟正黑體" pitchFamily="34" charset="-120"/>
              </a:rPr>
              <a:t>台湾</a:t>
            </a:r>
            <a:r>
              <a:rPr kumimoji="0" lang="en-US" altLang="zh-CN" sz="1700" b="0">
                <a:latin typeface="微軟正黑體" pitchFamily="34" charset="-120"/>
              </a:rPr>
              <a:t>)</a:t>
            </a:r>
            <a:r>
              <a:rPr kumimoji="0" lang="zh-CN" altLang="en-US" sz="1700" b="0">
                <a:latin typeface="微軟正黑體" pitchFamily="34" charset="-120"/>
              </a:rPr>
              <a:t>、英志企业</a:t>
            </a:r>
            <a:r>
              <a:rPr kumimoji="0" lang="en-US" altLang="zh-CN" sz="1700" b="0">
                <a:latin typeface="微軟正黑體" pitchFamily="34" charset="-120"/>
              </a:rPr>
              <a:t>(</a:t>
            </a:r>
            <a:r>
              <a:rPr kumimoji="0" lang="zh-CN" altLang="en-US" sz="1700" b="0">
                <a:latin typeface="微軟正黑體" pitchFamily="34" charset="-120"/>
              </a:rPr>
              <a:t>台湾、墨西哥</a:t>
            </a:r>
            <a:r>
              <a:rPr kumimoji="0" lang="en-US" altLang="zh-CN" sz="1700" b="0">
                <a:latin typeface="微軟正黑體" pitchFamily="34" charset="-120"/>
              </a:rPr>
              <a:t>)</a:t>
            </a:r>
            <a:r>
              <a:rPr kumimoji="0" lang="zh-CN" altLang="en-US" sz="1700" b="0">
                <a:latin typeface="微軟正黑體" pitchFamily="34" charset="-120"/>
              </a:rPr>
              <a:t>、浩鑫计算机</a:t>
            </a:r>
            <a:r>
              <a:rPr kumimoji="0" lang="en-US" altLang="zh-CN" sz="1700" b="0">
                <a:latin typeface="微軟正黑體" pitchFamily="34" charset="-120"/>
              </a:rPr>
              <a:t>(XPC, </a:t>
            </a:r>
            <a:r>
              <a:rPr kumimoji="0" lang="zh-CN" altLang="en-US" sz="1700" b="0">
                <a:latin typeface="微軟正黑體" pitchFamily="34" charset="-120"/>
              </a:rPr>
              <a:t>台湾</a:t>
            </a:r>
            <a:r>
              <a:rPr kumimoji="0" lang="en-US" altLang="zh-CN" sz="1700" b="0">
                <a:latin typeface="微軟正黑體" pitchFamily="34" charset="-120"/>
              </a:rPr>
              <a:t>)</a:t>
            </a:r>
            <a:r>
              <a:rPr kumimoji="0" lang="zh-CN" altLang="en-US" sz="1700" b="0">
                <a:latin typeface="微軟正黑體" pitchFamily="34" charset="-120"/>
              </a:rPr>
              <a:t>、宏正自动科技</a:t>
            </a:r>
            <a:r>
              <a:rPr kumimoji="0" lang="en-US" altLang="zh-CN" sz="1700" b="0">
                <a:latin typeface="微軟正黑體" pitchFamily="34" charset="-120"/>
              </a:rPr>
              <a:t>(KVM, </a:t>
            </a:r>
            <a:r>
              <a:rPr kumimoji="0" lang="zh-CN" altLang="en-US" sz="1700" b="0">
                <a:latin typeface="微軟正黑體" pitchFamily="34" charset="-120"/>
              </a:rPr>
              <a:t>台湾</a:t>
            </a:r>
            <a:r>
              <a:rPr kumimoji="0" lang="en-US" altLang="zh-CN" sz="1700" b="0">
                <a:latin typeface="微軟正黑體" pitchFamily="34" charset="-120"/>
              </a:rPr>
              <a:t>)</a:t>
            </a:r>
            <a:r>
              <a:rPr kumimoji="0" lang="zh-CN" altLang="en-US" sz="1700" b="0">
                <a:latin typeface="微軟正黑體" pitchFamily="34" charset="-120"/>
              </a:rPr>
              <a:t>、金运电子</a:t>
            </a:r>
            <a:r>
              <a:rPr kumimoji="0" lang="en-US" altLang="zh-CN" sz="1700" b="0">
                <a:latin typeface="微軟正黑體" pitchFamily="34" charset="-120"/>
              </a:rPr>
              <a:t>(LCM/SMT/</a:t>
            </a:r>
            <a:r>
              <a:rPr kumimoji="0" lang="zh-CN" altLang="en-US" sz="1700" b="0">
                <a:latin typeface="微軟正黑體" pitchFamily="34" charset="-120"/>
              </a:rPr>
              <a:t>组测包代工</a:t>
            </a:r>
            <a:r>
              <a:rPr kumimoji="0" lang="en-US" altLang="zh-CN" sz="1700" b="0">
                <a:latin typeface="微軟正黑體" pitchFamily="34" charset="-120"/>
              </a:rPr>
              <a:t>, </a:t>
            </a:r>
            <a:r>
              <a:rPr kumimoji="0" lang="zh-CN" altLang="en-US" sz="1700" b="0">
                <a:latin typeface="微軟正黑體" pitchFamily="34" charset="-120"/>
              </a:rPr>
              <a:t>台湾</a:t>
            </a:r>
            <a:r>
              <a:rPr kumimoji="0" lang="en-US" altLang="zh-CN" sz="1700" b="0">
                <a:latin typeface="微軟正黑體" pitchFamily="34" charset="-120"/>
              </a:rPr>
              <a:t>)</a:t>
            </a:r>
            <a:r>
              <a:rPr kumimoji="0" lang="zh-CN" altLang="en-US" sz="1700" b="0">
                <a:latin typeface="微軟正黑體" pitchFamily="34" charset="-120"/>
              </a:rPr>
              <a:t>、广运机械</a:t>
            </a:r>
            <a:r>
              <a:rPr kumimoji="0" lang="en-US" altLang="zh-CN" sz="1700" b="0">
                <a:latin typeface="微軟正黑體" pitchFamily="34" charset="-120"/>
              </a:rPr>
              <a:t>(</a:t>
            </a:r>
            <a:r>
              <a:rPr kumimoji="0" lang="zh-CN" altLang="en-US" sz="1700" b="0">
                <a:latin typeface="微軟正黑體" pitchFamily="34" charset="-120"/>
              </a:rPr>
              <a:t>台湾</a:t>
            </a:r>
            <a:r>
              <a:rPr kumimoji="0" lang="en-US" altLang="zh-CN" sz="1700" b="0">
                <a:latin typeface="微軟正黑體" pitchFamily="34" charset="-120"/>
              </a:rPr>
              <a:t>)</a:t>
            </a:r>
            <a:r>
              <a:rPr kumimoji="0" lang="zh-CN" altLang="en-US" sz="1700" b="0">
                <a:latin typeface="微軟正黑體" pitchFamily="34" charset="-120"/>
              </a:rPr>
              <a:t>、盈溢电子</a:t>
            </a:r>
            <a:r>
              <a:rPr kumimoji="0" lang="en-US" altLang="zh-CN" sz="1700" b="0">
                <a:latin typeface="微軟正黑體" pitchFamily="34" charset="-120"/>
              </a:rPr>
              <a:t>(LCM/SMT/</a:t>
            </a:r>
            <a:r>
              <a:rPr kumimoji="0" lang="zh-CN" altLang="en-US" sz="1700" b="0">
                <a:latin typeface="微軟正黑體" pitchFamily="34" charset="-120"/>
              </a:rPr>
              <a:t>组测包代工</a:t>
            </a:r>
            <a:r>
              <a:rPr kumimoji="0" lang="en-US" altLang="zh-CN" sz="1700" b="0">
                <a:latin typeface="微軟正黑體" pitchFamily="34" charset="-120"/>
              </a:rPr>
              <a:t>, </a:t>
            </a:r>
            <a:r>
              <a:rPr kumimoji="0" lang="zh-CN" altLang="en-US" sz="1700" b="0">
                <a:latin typeface="微軟正黑體" pitchFamily="34" charset="-120"/>
              </a:rPr>
              <a:t>台湾</a:t>
            </a:r>
            <a:r>
              <a:rPr kumimoji="0" lang="en-US" altLang="zh-CN" sz="1700" b="0">
                <a:latin typeface="微軟正黑體" pitchFamily="34" charset="-120"/>
              </a:rPr>
              <a:t>)</a:t>
            </a:r>
            <a:r>
              <a:rPr kumimoji="0" lang="zh-CN" altLang="en-US" sz="1700" b="0">
                <a:latin typeface="微軟正黑體" pitchFamily="34" charset="-120"/>
              </a:rPr>
              <a:t>、精技计算机</a:t>
            </a:r>
            <a:r>
              <a:rPr kumimoji="0" lang="en-US" altLang="zh-CN" sz="1700" b="0">
                <a:latin typeface="微軟正黑體" pitchFamily="34" charset="-120"/>
              </a:rPr>
              <a:t>(PDA, </a:t>
            </a:r>
            <a:r>
              <a:rPr kumimoji="0" lang="zh-CN" altLang="en-US" sz="1700" b="0">
                <a:latin typeface="微軟正黑體" pitchFamily="34" charset="-120"/>
              </a:rPr>
              <a:t>台湾</a:t>
            </a:r>
            <a:r>
              <a:rPr kumimoji="0" lang="en-US" altLang="zh-CN" sz="1700" b="0">
                <a:latin typeface="微軟正黑體" pitchFamily="34" charset="-120"/>
              </a:rPr>
              <a:t>)</a:t>
            </a:r>
          </a:p>
          <a:p>
            <a:pPr marL="536575" indent="-536575"/>
            <a:r>
              <a:rPr kumimoji="0" lang="en-US" altLang="zh-CN" sz="1700" b="0">
                <a:latin typeface="微軟正黑體" pitchFamily="34" charset="-120"/>
              </a:rPr>
              <a:t>TV</a:t>
            </a:r>
            <a:r>
              <a:rPr kumimoji="0" lang="zh-CN" altLang="en-US" sz="1700" b="0">
                <a:latin typeface="微軟正黑體" pitchFamily="34" charset="-120"/>
              </a:rPr>
              <a:t>与光电 </a:t>
            </a:r>
            <a:r>
              <a:rPr kumimoji="0" lang="en-US" altLang="zh-CN" sz="1700" b="0">
                <a:latin typeface="微軟正黑體" pitchFamily="34" charset="-120"/>
              </a:rPr>
              <a:t>: </a:t>
            </a:r>
            <a:r>
              <a:rPr kumimoji="0" lang="zh-CN" altLang="en-US" sz="1700" b="0">
                <a:latin typeface="微軟正黑體" pitchFamily="34" charset="-120"/>
              </a:rPr>
              <a:t>瑞轩科技</a:t>
            </a:r>
            <a:r>
              <a:rPr kumimoji="0" lang="en-US" altLang="zh-CN" sz="1700" b="0">
                <a:latin typeface="微軟正黑體" pitchFamily="34" charset="-120"/>
              </a:rPr>
              <a:t>(</a:t>
            </a:r>
            <a:r>
              <a:rPr kumimoji="0" lang="zh-CN" altLang="en-US" sz="1700" b="0">
                <a:latin typeface="微軟正黑體" pitchFamily="34" charset="-120"/>
              </a:rPr>
              <a:t>显示器</a:t>
            </a:r>
            <a:r>
              <a:rPr kumimoji="0" lang="en-US" altLang="zh-CN" sz="1700" b="0">
                <a:latin typeface="微軟正黑體" pitchFamily="34" charset="-120"/>
              </a:rPr>
              <a:t>,</a:t>
            </a:r>
            <a:r>
              <a:rPr kumimoji="0" lang="zh-CN" altLang="en-US" sz="1700" b="0">
                <a:latin typeface="微軟正黑體" pitchFamily="34" charset="-120"/>
              </a:rPr>
              <a:t>台湾</a:t>
            </a:r>
            <a:r>
              <a:rPr kumimoji="0" lang="en-US" altLang="zh-CN" sz="1700" b="0">
                <a:latin typeface="微軟正黑體" pitchFamily="34" charset="-120"/>
              </a:rPr>
              <a:t>)</a:t>
            </a:r>
            <a:r>
              <a:rPr kumimoji="0" lang="zh-CN" altLang="en-US" sz="1700" b="0">
                <a:latin typeface="微軟正黑體" pitchFamily="34" charset="-120"/>
              </a:rPr>
              <a:t>、晶达光电</a:t>
            </a:r>
            <a:r>
              <a:rPr kumimoji="0" lang="en-US" altLang="zh-CN" sz="1700" b="0">
                <a:latin typeface="微軟正黑體" pitchFamily="34" charset="-120"/>
              </a:rPr>
              <a:t>(</a:t>
            </a:r>
            <a:r>
              <a:rPr kumimoji="0" lang="zh-CN" altLang="en-US" sz="1700" b="0">
                <a:latin typeface="微軟正黑體" pitchFamily="34" charset="-120"/>
              </a:rPr>
              <a:t>显示器</a:t>
            </a:r>
            <a:r>
              <a:rPr kumimoji="0" lang="en-US" altLang="zh-CN" sz="1700" b="0">
                <a:latin typeface="微軟正黑體" pitchFamily="34" charset="-120"/>
              </a:rPr>
              <a:t>,</a:t>
            </a:r>
            <a:r>
              <a:rPr kumimoji="0" lang="zh-CN" altLang="en-US" sz="1700" b="0">
                <a:latin typeface="微軟正黑體" pitchFamily="34" charset="-120"/>
              </a:rPr>
              <a:t>台湾</a:t>
            </a:r>
            <a:r>
              <a:rPr kumimoji="0" lang="en-US" altLang="zh-CN" sz="1700" b="0">
                <a:latin typeface="微軟正黑體" pitchFamily="34" charset="-120"/>
              </a:rPr>
              <a:t>)</a:t>
            </a:r>
            <a:r>
              <a:rPr kumimoji="0" lang="zh-CN" altLang="en-US" sz="1700" b="0">
                <a:latin typeface="微軟正黑體" pitchFamily="34" charset="-120"/>
              </a:rPr>
              <a:t>、高创电子</a:t>
            </a:r>
            <a:r>
              <a:rPr kumimoji="0" lang="en-US" altLang="zh-CN" sz="1700" b="0">
                <a:latin typeface="微軟正黑體" pitchFamily="34" charset="-120"/>
              </a:rPr>
              <a:t>(</a:t>
            </a:r>
            <a:r>
              <a:rPr kumimoji="0" lang="zh-CN" altLang="en-US" sz="1700" b="0">
                <a:latin typeface="微軟正黑體" pitchFamily="34" charset="-120"/>
              </a:rPr>
              <a:t>显示器</a:t>
            </a:r>
            <a:r>
              <a:rPr kumimoji="0" lang="en-US" altLang="zh-CN" sz="1700" b="0">
                <a:latin typeface="微軟正黑體" pitchFamily="34" charset="-120"/>
              </a:rPr>
              <a:t>, </a:t>
            </a:r>
            <a:r>
              <a:rPr kumimoji="0" lang="zh-CN" altLang="en-US" sz="1700" b="0">
                <a:latin typeface="微軟正黑體" pitchFamily="34" charset="-120"/>
              </a:rPr>
              <a:t>苏州</a:t>
            </a:r>
            <a:r>
              <a:rPr kumimoji="0" lang="en-US" altLang="zh-CN" sz="1700" b="0">
                <a:latin typeface="微軟正黑體" pitchFamily="34" charset="-120"/>
              </a:rPr>
              <a:t>)</a:t>
            </a:r>
            <a:r>
              <a:rPr kumimoji="0" lang="zh-CN" altLang="en-US" sz="1700" b="0">
                <a:latin typeface="微軟正黑體" pitchFamily="34" charset="-120"/>
              </a:rPr>
              <a:t>、友达光电</a:t>
            </a:r>
            <a:r>
              <a:rPr kumimoji="0" lang="en-US" altLang="zh-CN" sz="1700" b="0">
                <a:latin typeface="微軟正黑體" pitchFamily="34" charset="-120"/>
              </a:rPr>
              <a:t>(</a:t>
            </a:r>
            <a:r>
              <a:rPr kumimoji="0" lang="zh-CN" altLang="en-US" sz="1700" b="0">
                <a:latin typeface="微軟正黑體" pitchFamily="34" charset="-120"/>
              </a:rPr>
              <a:t>台湾</a:t>
            </a:r>
            <a:r>
              <a:rPr kumimoji="0" lang="en-US" altLang="zh-CN" sz="1700" b="0">
                <a:latin typeface="微軟正黑體" pitchFamily="34" charset="-120"/>
              </a:rPr>
              <a:t>,</a:t>
            </a:r>
            <a:r>
              <a:rPr kumimoji="0" lang="zh-CN" altLang="en-US" sz="1700" b="0">
                <a:latin typeface="微軟正黑體" pitchFamily="34" charset="-120"/>
              </a:rPr>
              <a:t>太阳能自动化</a:t>
            </a:r>
            <a:r>
              <a:rPr kumimoji="0" lang="en-US" altLang="zh-CN" sz="1700" b="0">
                <a:latin typeface="微軟正黑體" pitchFamily="34" charset="-120"/>
              </a:rPr>
              <a:t>)</a:t>
            </a:r>
            <a:r>
              <a:rPr kumimoji="0" lang="zh-CN" altLang="en-US" sz="1700" b="0">
                <a:latin typeface="微軟正黑體" pitchFamily="34" charset="-120"/>
              </a:rPr>
              <a:t>、群创光电</a:t>
            </a:r>
            <a:r>
              <a:rPr kumimoji="0" lang="en-US" altLang="zh-CN" sz="1700" b="0">
                <a:latin typeface="微軟正黑體" pitchFamily="34" charset="-120"/>
              </a:rPr>
              <a:t>(</a:t>
            </a:r>
            <a:r>
              <a:rPr kumimoji="0" lang="zh-CN" altLang="en-US" sz="1700" b="0">
                <a:latin typeface="微軟正黑體" pitchFamily="34" charset="-120"/>
              </a:rPr>
              <a:t>显示器</a:t>
            </a:r>
            <a:r>
              <a:rPr kumimoji="0" lang="en-US" altLang="zh-CN" sz="1700" b="0">
                <a:latin typeface="微軟正黑體" pitchFamily="34" charset="-120"/>
              </a:rPr>
              <a:t>,</a:t>
            </a:r>
            <a:r>
              <a:rPr kumimoji="0" lang="zh-CN" altLang="en-US" sz="1700" b="0">
                <a:latin typeface="微軟正黑體" pitchFamily="34" charset="-120"/>
              </a:rPr>
              <a:t>台湾</a:t>
            </a:r>
            <a:r>
              <a:rPr kumimoji="0" lang="en-US" altLang="zh-CN" sz="1700" b="0">
                <a:latin typeface="微軟正黑體" pitchFamily="34" charset="-120"/>
              </a:rPr>
              <a:t>,</a:t>
            </a:r>
            <a:r>
              <a:rPr kumimoji="0" lang="zh-CN" altLang="en-US" sz="1700" b="0">
                <a:latin typeface="微軟正黑體" pitchFamily="34" charset="-120"/>
              </a:rPr>
              <a:t>自动化</a:t>
            </a:r>
            <a:r>
              <a:rPr kumimoji="0" lang="en-US" altLang="zh-CN" sz="1700" b="0">
                <a:latin typeface="微軟正黑體" pitchFamily="34" charset="-120"/>
              </a:rPr>
              <a:t>)</a:t>
            </a:r>
            <a:r>
              <a:rPr kumimoji="0" lang="zh-CN" altLang="en-US" sz="1700" b="0">
                <a:latin typeface="微軟正黑體" pitchFamily="34" charset="-120"/>
              </a:rPr>
              <a:t>、晶测</a:t>
            </a:r>
            <a:r>
              <a:rPr kumimoji="0" lang="en-US" altLang="zh-CN" sz="1700" b="0">
                <a:latin typeface="微軟正黑體" pitchFamily="34" charset="-120"/>
              </a:rPr>
              <a:t>(LED,</a:t>
            </a:r>
            <a:r>
              <a:rPr kumimoji="0" lang="zh-CN" altLang="en-US" sz="1700" b="0">
                <a:latin typeface="微軟正黑體" pitchFamily="34" charset="-120"/>
              </a:rPr>
              <a:t>台湾</a:t>
            </a:r>
            <a:r>
              <a:rPr kumimoji="0" lang="en-US" altLang="zh-CN" sz="1700" b="0">
                <a:latin typeface="微軟正黑體" pitchFamily="34" charset="-120"/>
              </a:rPr>
              <a:t>)</a:t>
            </a:r>
            <a:r>
              <a:rPr kumimoji="0" lang="zh-CN" altLang="en-US" sz="1700" b="0">
                <a:latin typeface="微軟正黑體" pitchFamily="34" charset="-120"/>
              </a:rPr>
              <a:t>、飞宏</a:t>
            </a:r>
            <a:r>
              <a:rPr kumimoji="0" lang="en-US" altLang="zh-CN" sz="1700" b="0">
                <a:latin typeface="微軟正黑體" pitchFamily="34" charset="-120"/>
              </a:rPr>
              <a:t>(LED,</a:t>
            </a:r>
            <a:r>
              <a:rPr kumimoji="0" lang="zh-CN" altLang="en-US" sz="1700" b="0">
                <a:latin typeface="微軟正黑體" pitchFamily="34" charset="-120"/>
              </a:rPr>
              <a:t>台湾</a:t>
            </a:r>
            <a:r>
              <a:rPr kumimoji="0" lang="en-US" altLang="zh-CN" sz="1700" b="0">
                <a:latin typeface="微軟正黑體" pitchFamily="34" charset="-120"/>
              </a:rPr>
              <a:t>)</a:t>
            </a:r>
            <a:r>
              <a:rPr kumimoji="0" lang="zh-CN" altLang="en-US" sz="1700" b="0">
                <a:latin typeface="微軟正黑體" pitchFamily="34" charset="-120"/>
              </a:rPr>
              <a:t>、台达电</a:t>
            </a:r>
            <a:r>
              <a:rPr kumimoji="0" lang="en-US" altLang="zh-CN" sz="1700" b="0">
                <a:latin typeface="微軟正黑體" pitchFamily="34" charset="-120"/>
              </a:rPr>
              <a:t>(</a:t>
            </a:r>
            <a:r>
              <a:rPr kumimoji="0" lang="zh-CN" altLang="en-US" sz="1700" b="0">
                <a:latin typeface="微軟正黑體" pitchFamily="34" charset="-120"/>
              </a:rPr>
              <a:t>吴江</a:t>
            </a:r>
            <a:r>
              <a:rPr kumimoji="0" lang="en-US" altLang="zh-CN" sz="1700" b="0">
                <a:latin typeface="微軟正黑體" pitchFamily="34" charset="-120"/>
              </a:rPr>
              <a:t>) </a:t>
            </a:r>
            <a:r>
              <a:rPr kumimoji="0" lang="zh-CN" altLang="en-US" sz="1700" b="0">
                <a:latin typeface="微軟正黑體" pitchFamily="34" charset="-120"/>
              </a:rPr>
              <a:t>、罗礼电子</a:t>
            </a:r>
            <a:r>
              <a:rPr kumimoji="0" lang="en-US" altLang="zh-CN" sz="1700" b="0">
                <a:latin typeface="微軟正黑體" pitchFamily="34" charset="-120"/>
              </a:rPr>
              <a:t>(</a:t>
            </a:r>
            <a:r>
              <a:rPr kumimoji="0" lang="zh-CN" altLang="en-US" sz="1700" b="0">
                <a:latin typeface="微軟正黑體" pitchFamily="34" charset="-120"/>
              </a:rPr>
              <a:t>显示器</a:t>
            </a:r>
            <a:r>
              <a:rPr kumimoji="0" lang="en-US" altLang="zh-CN" sz="1700" b="0">
                <a:latin typeface="微軟正黑體" pitchFamily="34" charset="-120"/>
              </a:rPr>
              <a:t>,</a:t>
            </a:r>
            <a:r>
              <a:rPr kumimoji="0" lang="zh-CN" altLang="en-US" sz="1700" b="0">
                <a:latin typeface="微軟正黑體" pitchFamily="34" charset="-120"/>
              </a:rPr>
              <a:t>苏州</a:t>
            </a:r>
            <a:r>
              <a:rPr kumimoji="0" lang="en-US" altLang="zh-CN" sz="1700" b="0">
                <a:latin typeface="微軟正黑體" pitchFamily="34" charset="-120"/>
              </a:rPr>
              <a:t>)</a:t>
            </a:r>
            <a:r>
              <a:rPr kumimoji="0" lang="zh-CN" altLang="en-US" sz="1700" b="0">
                <a:latin typeface="微軟正黑體" pitchFamily="34" charset="-120"/>
              </a:rPr>
              <a:t>、北京京东方</a:t>
            </a:r>
            <a:r>
              <a:rPr kumimoji="0" lang="en-US" altLang="zh-CN" sz="1700" b="0">
                <a:latin typeface="微軟正黑體" pitchFamily="34" charset="-120"/>
              </a:rPr>
              <a:t>(</a:t>
            </a:r>
            <a:r>
              <a:rPr kumimoji="0" lang="zh-CN" altLang="en-US" sz="1700" b="0">
                <a:latin typeface="微軟正黑體" pitchFamily="34" charset="-120"/>
              </a:rPr>
              <a:t>面板</a:t>
            </a:r>
            <a:r>
              <a:rPr kumimoji="0" lang="en-US" altLang="zh-CN" sz="1700" b="0">
                <a:latin typeface="微軟正黑體" pitchFamily="34" charset="-120"/>
              </a:rPr>
              <a:t>/</a:t>
            </a:r>
            <a:r>
              <a:rPr kumimoji="0" lang="zh-CN" altLang="en-US" sz="1700" b="0">
                <a:latin typeface="微軟正黑體" pitchFamily="34" charset="-120"/>
              </a:rPr>
              <a:t>显示器</a:t>
            </a:r>
            <a:r>
              <a:rPr kumimoji="0" lang="en-US" altLang="zh-CN" sz="1700" b="0">
                <a:latin typeface="微軟正黑體" pitchFamily="34" charset="-120"/>
              </a:rPr>
              <a:t>,</a:t>
            </a:r>
            <a:r>
              <a:rPr kumimoji="0" lang="zh-CN" altLang="en-US" sz="1700" b="0">
                <a:latin typeface="微軟正黑體" pitchFamily="34" charset="-120"/>
              </a:rPr>
              <a:t>北京</a:t>
            </a:r>
            <a:r>
              <a:rPr kumimoji="0" lang="en-US" altLang="zh-CN" sz="1700" b="0">
                <a:latin typeface="微軟正黑體" pitchFamily="34" charset="-120"/>
              </a:rPr>
              <a:t>)</a:t>
            </a:r>
            <a:r>
              <a:rPr kumimoji="0" lang="zh-CN" altLang="en-US" sz="1700" b="0">
                <a:latin typeface="微軟正黑體" pitchFamily="34" charset="-120"/>
              </a:rPr>
              <a:t>、胜华科技</a:t>
            </a:r>
            <a:r>
              <a:rPr kumimoji="0" lang="en-US" altLang="zh-CN" sz="1700" b="0">
                <a:latin typeface="微軟正黑體" pitchFamily="34" charset="-120"/>
              </a:rPr>
              <a:t>(LCM,</a:t>
            </a:r>
            <a:r>
              <a:rPr kumimoji="0" lang="zh-CN" altLang="en-US" sz="1700" b="0">
                <a:latin typeface="微軟正黑體" pitchFamily="34" charset="-120"/>
              </a:rPr>
              <a:t>台湾</a:t>
            </a:r>
            <a:r>
              <a:rPr kumimoji="0" lang="en-US" altLang="zh-CN" sz="1700" b="0">
                <a:latin typeface="微軟正黑體" pitchFamily="34" charset="-120"/>
              </a:rPr>
              <a:t>)</a:t>
            </a:r>
            <a:r>
              <a:rPr kumimoji="0" lang="zh-CN" altLang="en-US" sz="1700" b="0">
                <a:latin typeface="微軟正黑體" pitchFamily="34" charset="-120"/>
              </a:rPr>
              <a:t>、大亿科技</a:t>
            </a:r>
            <a:r>
              <a:rPr kumimoji="0" lang="en-US" altLang="zh-CN" sz="1700" b="0">
                <a:latin typeface="微軟正黑體" pitchFamily="34" charset="-120"/>
              </a:rPr>
              <a:t>(LCM, </a:t>
            </a:r>
            <a:r>
              <a:rPr kumimoji="0" lang="zh-CN" altLang="en-US" sz="1700" b="0">
                <a:latin typeface="微軟正黑體" pitchFamily="34" charset="-120"/>
              </a:rPr>
              <a:t>台湾</a:t>
            </a:r>
            <a:r>
              <a:rPr kumimoji="0" lang="en-US" altLang="zh-CN" sz="1700" b="0">
                <a:latin typeface="微軟正黑體" pitchFamily="34" charset="-120"/>
              </a:rPr>
              <a:t>)</a:t>
            </a:r>
          </a:p>
          <a:p>
            <a:pPr marL="536575" indent="-536575"/>
            <a:r>
              <a:rPr kumimoji="0" lang="zh-CN" altLang="en-US" sz="1700" b="0">
                <a:latin typeface="微軟正黑體" pitchFamily="34" charset="-120"/>
              </a:rPr>
              <a:t>数码相机 </a:t>
            </a:r>
            <a:r>
              <a:rPr kumimoji="0" lang="en-US" altLang="zh-CN" sz="1700" b="0">
                <a:latin typeface="微軟正黑體" pitchFamily="34" charset="-120"/>
              </a:rPr>
              <a:t>: </a:t>
            </a:r>
            <a:r>
              <a:rPr kumimoji="0" lang="zh-CN" altLang="en-US" sz="1700" b="0">
                <a:latin typeface="微軟正黑體" pitchFamily="34" charset="-120"/>
              </a:rPr>
              <a:t>天彩科技</a:t>
            </a:r>
            <a:r>
              <a:rPr kumimoji="0" lang="en-US" altLang="zh-CN" sz="1700" b="0">
                <a:latin typeface="微軟正黑體" pitchFamily="34" charset="-120"/>
              </a:rPr>
              <a:t>(</a:t>
            </a:r>
            <a:r>
              <a:rPr kumimoji="0" lang="zh-CN" altLang="en-US" sz="1700" b="0">
                <a:latin typeface="微軟正黑體" pitchFamily="34" charset="-120"/>
              </a:rPr>
              <a:t>深圳</a:t>
            </a:r>
            <a:r>
              <a:rPr kumimoji="0" lang="en-US" altLang="zh-CN" sz="1700" b="0">
                <a:latin typeface="微軟正黑體" pitchFamily="34" charset="-120"/>
              </a:rPr>
              <a:t>)</a:t>
            </a:r>
          </a:p>
          <a:p>
            <a:pPr marL="536575" indent="-536575"/>
            <a:r>
              <a:rPr kumimoji="0" lang="zh-CN" altLang="en-US" sz="1700" b="0">
                <a:latin typeface="微軟正黑體" pitchFamily="34" charset="-120"/>
              </a:rPr>
              <a:t>网通 </a:t>
            </a:r>
            <a:r>
              <a:rPr kumimoji="0" lang="en-US" altLang="zh-CN" sz="1700" b="0">
                <a:latin typeface="微軟正黑體" pitchFamily="34" charset="-120"/>
              </a:rPr>
              <a:t>: </a:t>
            </a:r>
            <a:r>
              <a:rPr kumimoji="0" lang="zh-CN" altLang="en-US" sz="1700" b="0">
                <a:latin typeface="微軟正黑體" pitchFamily="34" charset="-120"/>
              </a:rPr>
              <a:t>合勤科技</a:t>
            </a:r>
            <a:r>
              <a:rPr kumimoji="0" lang="en-US" altLang="zh-CN" sz="1700" b="0">
                <a:latin typeface="微軟正黑體" pitchFamily="34" charset="-120"/>
              </a:rPr>
              <a:t>(</a:t>
            </a:r>
            <a:r>
              <a:rPr kumimoji="0" lang="zh-CN" altLang="en-US" sz="1700" b="0">
                <a:latin typeface="微軟正黑體" pitchFamily="34" charset="-120"/>
              </a:rPr>
              <a:t>台湾</a:t>
            </a:r>
            <a:r>
              <a:rPr kumimoji="0" lang="en-US" altLang="zh-CN" sz="1700" b="0">
                <a:latin typeface="微軟正黑體" pitchFamily="34" charset="-120"/>
              </a:rPr>
              <a:t>),</a:t>
            </a:r>
            <a:r>
              <a:rPr kumimoji="0" lang="zh-CN" altLang="en-US" sz="1700" b="0">
                <a:latin typeface="微軟正黑體" pitchFamily="34" charset="-120"/>
              </a:rPr>
              <a:t>明泰科技</a:t>
            </a:r>
            <a:r>
              <a:rPr kumimoji="0" lang="en-US" altLang="zh-CN" sz="1700" b="0">
                <a:latin typeface="微軟正黑體" pitchFamily="34" charset="-120"/>
              </a:rPr>
              <a:t>(</a:t>
            </a:r>
            <a:r>
              <a:rPr kumimoji="0" lang="zh-CN" altLang="en-US" sz="1700" b="0">
                <a:latin typeface="微軟正黑體" pitchFamily="34" charset="-120"/>
              </a:rPr>
              <a:t>台湾</a:t>
            </a:r>
            <a:r>
              <a:rPr kumimoji="0" lang="en-US" altLang="zh-CN" sz="1700" b="0">
                <a:latin typeface="微軟正黑體" pitchFamily="34" charset="-120"/>
              </a:rPr>
              <a:t>), </a:t>
            </a:r>
            <a:r>
              <a:rPr kumimoji="0" lang="zh-CN" altLang="en-US" sz="1700" b="0">
                <a:latin typeface="微軟正黑體" pitchFamily="34" charset="-120"/>
              </a:rPr>
              <a:t>友旺科技</a:t>
            </a:r>
            <a:r>
              <a:rPr kumimoji="0" lang="en-US" altLang="zh-CN" sz="1700" b="0">
                <a:latin typeface="微軟正黑體" pitchFamily="34" charset="-120"/>
              </a:rPr>
              <a:t>(</a:t>
            </a:r>
            <a:r>
              <a:rPr kumimoji="0" lang="zh-CN" altLang="en-US" sz="1700" b="0">
                <a:latin typeface="微軟正黑體" pitchFamily="34" charset="-120"/>
              </a:rPr>
              <a:t>台湾</a:t>
            </a:r>
            <a:r>
              <a:rPr kumimoji="0" lang="en-US" altLang="zh-CN" sz="1700" b="0">
                <a:latin typeface="微軟正黑體" pitchFamily="34" charset="-120"/>
              </a:rPr>
              <a:t>),</a:t>
            </a:r>
            <a:r>
              <a:rPr kumimoji="0" lang="zh-CN" altLang="en-US" sz="1700" b="0">
                <a:latin typeface="微軟正黑體" pitchFamily="34" charset="-120"/>
              </a:rPr>
              <a:t>瑞讯电子</a:t>
            </a:r>
            <a:r>
              <a:rPr kumimoji="0" lang="en-US" altLang="zh-CN" sz="1700" b="0">
                <a:latin typeface="微軟正黑體" pitchFamily="34" charset="-120"/>
              </a:rPr>
              <a:t>(</a:t>
            </a:r>
            <a:r>
              <a:rPr kumimoji="0" lang="zh-CN" altLang="en-US" sz="1700" b="0">
                <a:latin typeface="微軟正黑體" pitchFamily="34" charset="-120"/>
              </a:rPr>
              <a:t>东莞</a:t>
            </a:r>
            <a:r>
              <a:rPr kumimoji="0" lang="en-US" altLang="zh-CN" sz="1700" b="0">
                <a:latin typeface="微軟正黑體" pitchFamily="34" charset="-120"/>
              </a:rPr>
              <a:t>),</a:t>
            </a:r>
            <a:r>
              <a:rPr kumimoji="0" lang="zh-CN" altLang="en-US" sz="1700" b="0">
                <a:latin typeface="微軟正黑體" pitchFamily="34" charset="-120"/>
              </a:rPr>
              <a:t>中盈电子</a:t>
            </a:r>
            <a:r>
              <a:rPr kumimoji="0" lang="en-US" altLang="zh-CN" sz="1700" b="0">
                <a:latin typeface="微軟正黑體" pitchFamily="34" charset="-120"/>
              </a:rPr>
              <a:t>(</a:t>
            </a:r>
            <a:r>
              <a:rPr kumimoji="0" lang="zh-CN" altLang="en-US" sz="1700" b="0">
                <a:latin typeface="微軟正黑體" pitchFamily="34" charset="-120"/>
              </a:rPr>
              <a:t>东莞</a:t>
            </a:r>
            <a:r>
              <a:rPr kumimoji="0" lang="en-US" altLang="zh-CN" sz="1700" b="0">
                <a:latin typeface="微軟正黑體" pitchFamily="34" charset="-120"/>
              </a:rPr>
              <a:t>)</a:t>
            </a:r>
          </a:p>
          <a:p>
            <a:pPr marL="536575" indent="-536575"/>
            <a:r>
              <a:rPr kumimoji="0" lang="zh-CN" altLang="en-US" sz="1700" b="0">
                <a:latin typeface="微軟正黑體" pitchFamily="34" charset="-120"/>
              </a:rPr>
              <a:t>多媒体 </a:t>
            </a:r>
            <a:r>
              <a:rPr kumimoji="0" lang="en-US" altLang="zh-CN" sz="1700" b="0">
                <a:latin typeface="微軟正黑體" pitchFamily="34" charset="-120"/>
              </a:rPr>
              <a:t>: </a:t>
            </a:r>
            <a:r>
              <a:rPr kumimoji="0" lang="zh-CN" altLang="en-US" sz="1700" b="0">
                <a:latin typeface="微軟正黑體" pitchFamily="34" charset="-120"/>
              </a:rPr>
              <a:t>圆刚科技</a:t>
            </a:r>
            <a:r>
              <a:rPr kumimoji="0" lang="en-US" altLang="zh-CN" sz="1700" b="0">
                <a:latin typeface="微軟正黑體" pitchFamily="34" charset="-120"/>
              </a:rPr>
              <a:t>(</a:t>
            </a:r>
            <a:r>
              <a:rPr kumimoji="0" lang="zh-CN" altLang="en-US" sz="1700" b="0">
                <a:latin typeface="微軟正黑體" pitchFamily="34" charset="-120"/>
              </a:rPr>
              <a:t>台湾</a:t>
            </a:r>
            <a:r>
              <a:rPr kumimoji="0" lang="en-US" altLang="zh-CN" sz="1700" b="0">
                <a:latin typeface="微軟正黑體" pitchFamily="34" charset="-120"/>
              </a:rPr>
              <a:t>)</a:t>
            </a:r>
          </a:p>
          <a:p>
            <a:pPr marL="536575" indent="-536575"/>
            <a:r>
              <a:rPr kumimoji="0" lang="zh-CN" altLang="en-US" sz="1700" b="0">
                <a:latin typeface="微軟正黑體" pitchFamily="34" charset="-120"/>
              </a:rPr>
              <a:t>电源供应器 </a:t>
            </a:r>
            <a:r>
              <a:rPr kumimoji="0" lang="en-US" altLang="zh-CN" sz="1700" b="0">
                <a:latin typeface="微軟正黑體" pitchFamily="34" charset="-120"/>
              </a:rPr>
              <a:t>:</a:t>
            </a:r>
            <a:r>
              <a:rPr kumimoji="0" lang="zh-CN" altLang="en-US" sz="1700" b="0">
                <a:latin typeface="微軟正黑體" pitchFamily="34" charset="-120"/>
              </a:rPr>
              <a:t>台达电子</a:t>
            </a:r>
            <a:r>
              <a:rPr kumimoji="0" lang="en-US" altLang="zh-CN" sz="1700" b="0">
                <a:latin typeface="微軟正黑體" pitchFamily="34" charset="-120"/>
              </a:rPr>
              <a:t>(</a:t>
            </a:r>
            <a:r>
              <a:rPr kumimoji="0" lang="zh-CN" altLang="en-US" sz="1700" b="0">
                <a:latin typeface="微軟正黑體" pitchFamily="34" charset="-120"/>
              </a:rPr>
              <a:t>吴江</a:t>
            </a:r>
            <a:r>
              <a:rPr kumimoji="0" lang="en-US" altLang="zh-CN" sz="1700" b="0">
                <a:latin typeface="微軟正黑體" pitchFamily="34" charset="-120"/>
              </a:rPr>
              <a:t>)</a:t>
            </a:r>
            <a:r>
              <a:rPr kumimoji="0" lang="zh-CN" altLang="en-US" sz="1700" b="0">
                <a:latin typeface="微軟正黑體" pitchFamily="34" charset="-120"/>
              </a:rPr>
              <a:t>、星博电子</a:t>
            </a:r>
            <a:r>
              <a:rPr kumimoji="0" lang="en-US" altLang="zh-CN" sz="1700" b="0">
                <a:latin typeface="微軟正黑體" pitchFamily="34" charset="-120"/>
              </a:rPr>
              <a:t>(</a:t>
            </a:r>
            <a:r>
              <a:rPr kumimoji="0" lang="zh-CN" altLang="en-US" sz="1700" b="0">
                <a:latin typeface="微軟正黑體" pitchFamily="34" charset="-120"/>
              </a:rPr>
              <a:t>台湾</a:t>
            </a:r>
            <a:r>
              <a:rPr kumimoji="0" lang="en-US" altLang="zh-CN" sz="1700" b="0">
                <a:latin typeface="微軟正黑體" pitchFamily="34" charset="-120"/>
              </a:rPr>
              <a:t>)</a:t>
            </a:r>
            <a:r>
              <a:rPr kumimoji="0" lang="zh-CN" altLang="en-US" sz="1700" b="0">
                <a:latin typeface="微軟正黑體" pitchFamily="34" charset="-120"/>
              </a:rPr>
              <a:t>、中鼎电子</a:t>
            </a:r>
            <a:r>
              <a:rPr kumimoji="0" lang="en-US" altLang="zh-CN" sz="1700" b="0">
                <a:latin typeface="微軟正黑體" pitchFamily="34" charset="-120"/>
              </a:rPr>
              <a:t>(</a:t>
            </a:r>
            <a:r>
              <a:rPr kumimoji="0" lang="zh-CN" altLang="en-US" sz="1700" b="0">
                <a:latin typeface="微軟正黑體" pitchFamily="34" charset="-120"/>
              </a:rPr>
              <a:t>昆山</a:t>
            </a:r>
            <a:r>
              <a:rPr kumimoji="0" lang="en-US" altLang="zh-CN" sz="1700" b="0">
                <a:latin typeface="微軟正黑體" pitchFamily="34" charset="-120"/>
              </a:rPr>
              <a:t>)</a:t>
            </a:r>
            <a:r>
              <a:rPr kumimoji="0" lang="zh-CN" altLang="en-US" sz="1700" b="0">
                <a:latin typeface="微軟正黑體" pitchFamily="34" charset="-120"/>
              </a:rPr>
              <a:t>、崧贸电子</a:t>
            </a:r>
            <a:r>
              <a:rPr kumimoji="0" lang="en-US" altLang="zh-CN" sz="1700" b="0">
                <a:latin typeface="微軟正黑體" pitchFamily="34" charset="-120"/>
              </a:rPr>
              <a:t>(</a:t>
            </a:r>
            <a:r>
              <a:rPr kumimoji="0" lang="zh-CN" altLang="en-US" sz="1700" b="0">
                <a:latin typeface="微軟正黑體" pitchFamily="34" charset="-120"/>
              </a:rPr>
              <a:t>台湾</a:t>
            </a:r>
            <a:r>
              <a:rPr kumimoji="0" lang="en-US" altLang="zh-CN" sz="1700" b="0">
                <a:latin typeface="微軟正黑體" pitchFamily="34" charset="-120"/>
              </a:rPr>
              <a:t>)</a:t>
            </a:r>
          </a:p>
          <a:p>
            <a:pPr marL="536575" indent="-536575"/>
            <a:r>
              <a:rPr kumimoji="0" lang="en-US" altLang="zh-CN" sz="1700" b="0">
                <a:latin typeface="微軟正黑體" pitchFamily="34" charset="-120"/>
              </a:rPr>
              <a:t>IPC : </a:t>
            </a:r>
            <a:r>
              <a:rPr kumimoji="0" lang="zh-CN" altLang="en-US" sz="1700" b="0">
                <a:latin typeface="微軟正黑體" pitchFamily="34" charset="-120"/>
              </a:rPr>
              <a:t>友通信息</a:t>
            </a:r>
            <a:r>
              <a:rPr kumimoji="0" lang="en-US" altLang="zh-CN" sz="1700" b="0">
                <a:latin typeface="微軟正黑體" pitchFamily="34" charset="-120"/>
              </a:rPr>
              <a:t>(</a:t>
            </a:r>
            <a:r>
              <a:rPr kumimoji="0" lang="zh-CN" altLang="en-US" sz="1700" b="0">
                <a:latin typeface="微軟正黑體" pitchFamily="34" charset="-120"/>
              </a:rPr>
              <a:t>台湾</a:t>
            </a:r>
            <a:r>
              <a:rPr kumimoji="0" lang="en-US" altLang="zh-CN" sz="1700" b="0">
                <a:latin typeface="微軟正黑體" pitchFamily="34" charset="-120"/>
              </a:rPr>
              <a:t>)</a:t>
            </a:r>
            <a:r>
              <a:rPr kumimoji="0" lang="zh-CN" altLang="en-US" sz="1700" b="0">
                <a:latin typeface="微軟正黑體" pitchFamily="34" charset="-120"/>
              </a:rPr>
              <a:t>、威达电</a:t>
            </a:r>
            <a:r>
              <a:rPr kumimoji="0" lang="en-US" altLang="zh-CN" sz="1700" b="0">
                <a:latin typeface="微軟正黑體" pitchFamily="34" charset="-120"/>
              </a:rPr>
              <a:t>(</a:t>
            </a:r>
            <a:r>
              <a:rPr kumimoji="0" lang="zh-CN" altLang="en-US" sz="1700" b="0">
                <a:latin typeface="微軟正黑體" pitchFamily="34" charset="-120"/>
              </a:rPr>
              <a:t>台湾、上海、美国</a:t>
            </a:r>
            <a:r>
              <a:rPr kumimoji="0" lang="en-US" altLang="zh-CN" sz="1700" b="0">
                <a:latin typeface="微軟正黑體" pitchFamily="34" charset="-120"/>
              </a:rPr>
              <a:t>)</a:t>
            </a:r>
            <a:r>
              <a:rPr kumimoji="0" lang="zh-CN" altLang="en-US" sz="1700" b="0">
                <a:latin typeface="微軟正黑體" pitchFamily="34" charset="-120"/>
              </a:rPr>
              <a:t>、其阳科技</a:t>
            </a:r>
            <a:r>
              <a:rPr kumimoji="0" lang="en-US" altLang="zh-CN" sz="1700" b="0">
                <a:latin typeface="微軟正黑體" pitchFamily="34" charset="-120"/>
              </a:rPr>
              <a:t>(</a:t>
            </a:r>
            <a:r>
              <a:rPr kumimoji="0" lang="zh-CN" altLang="en-US" sz="1700" b="0">
                <a:latin typeface="微軟正黑體" pitchFamily="34" charset="-120"/>
              </a:rPr>
              <a:t>台湾</a:t>
            </a:r>
            <a:r>
              <a:rPr kumimoji="0" lang="en-US" altLang="zh-CN" sz="1700" b="0">
                <a:latin typeface="微軟正黑體" pitchFamily="34" charset="-120"/>
              </a:rPr>
              <a:t>)</a:t>
            </a:r>
          </a:p>
          <a:p>
            <a:pPr marL="536575" indent="-536575"/>
            <a:r>
              <a:rPr kumimoji="0" lang="zh-CN" altLang="en-US" sz="1700" b="0">
                <a:latin typeface="微軟正黑體" pitchFamily="34" charset="-120"/>
              </a:rPr>
              <a:t>半导体 </a:t>
            </a:r>
            <a:r>
              <a:rPr kumimoji="0" lang="en-US" altLang="zh-CN" sz="1700" b="0">
                <a:latin typeface="微軟正黑體" pitchFamily="34" charset="-120"/>
              </a:rPr>
              <a:t>: </a:t>
            </a:r>
            <a:r>
              <a:rPr kumimoji="0" lang="zh-CN" altLang="en-US" sz="1700" b="0">
                <a:latin typeface="微軟正黑體" pitchFamily="34" charset="-120"/>
              </a:rPr>
              <a:t>稳懋半导体</a:t>
            </a:r>
            <a:r>
              <a:rPr kumimoji="0" lang="en-US" altLang="zh-CN" sz="1700" b="0">
                <a:latin typeface="微軟正黑體" pitchFamily="34" charset="-120"/>
              </a:rPr>
              <a:t>(</a:t>
            </a:r>
            <a:r>
              <a:rPr kumimoji="0" lang="zh-CN" altLang="en-US" sz="1700" b="0">
                <a:latin typeface="微軟正黑體" pitchFamily="34" charset="-120"/>
              </a:rPr>
              <a:t>台湾</a:t>
            </a:r>
            <a:r>
              <a:rPr kumimoji="0" lang="en-US" altLang="zh-CN" sz="1700" b="0">
                <a:latin typeface="微軟正黑體" pitchFamily="34" charset="-120"/>
              </a:rPr>
              <a:t>)</a:t>
            </a:r>
            <a:r>
              <a:rPr kumimoji="0" lang="zh-CN" altLang="en-US" sz="1700" b="0">
                <a:latin typeface="微軟正黑體" pitchFamily="34" charset="-120"/>
              </a:rPr>
              <a:t>、联华电子</a:t>
            </a:r>
            <a:r>
              <a:rPr kumimoji="0" lang="en-US" altLang="zh-CN" sz="1700" b="0">
                <a:latin typeface="微軟正黑體" pitchFamily="34" charset="-120"/>
              </a:rPr>
              <a:t>UMC(</a:t>
            </a:r>
            <a:r>
              <a:rPr kumimoji="0" lang="zh-CN" altLang="en-US" sz="1700" b="0">
                <a:latin typeface="微軟正黑體" pitchFamily="34" charset="-120"/>
              </a:rPr>
              <a:t>台湾</a:t>
            </a:r>
            <a:r>
              <a:rPr kumimoji="0" lang="en-US" altLang="zh-CN" sz="1700" b="0">
                <a:latin typeface="微軟正黑體" pitchFamily="34" charset="-120"/>
              </a:rPr>
              <a:t>)</a:t>
            </a:r>
          </a:p>
          <a:p>
            <a:pPr marL="536575" indent="-536575"/>
            <a:r>
              <a:rPr kumimoji="0" lang="zh-CN" altLang="en-US" sz="1700" b="0">
                <a:latin typeface="微軟正黑體" pitchFamily="34" charset="-120"/>
              </a:rPr>
              <a:t>太阳能 </a:t>
            </a:r>
            <a:r>
              <a:rPr kumimoji="0" lang="en-US" altLang="zh-CN" sz="1700" b="0">
                <a:latin typeface="微軟正黑體" pitchFamily="34" charset="-120"/>
              </a:rPr>
              <a:t>: </a:t>
            </a:r>
            <a:r>
              <a:rPr kumimoji="0" lang="zh-CN" altLang="en-US" sz="1700" b="0">
                <a:latin typeface="微軟正黑體" pitchFamily="34" charset="-120"/>
              </a:rPr>
              <a:t>新日光能源科技</a:t>
            </a:r>
            <a:r>
              <a:rPr kumimoji="0" lang="en-US" altLang="zh-CN" sz="1700" b="0">
                <a:latin typeface="微軟正黑體" pitchFamily="34" charset="-120"/>
              </a:rPr>
              <a:t>(</a:t>
            </a:r>
            <a:r>
              <a:rPr kumimoji="0" lang="zh-CN" altLang="en-US" sz="1700" b="0">
                <a:latin typeface="微軟正黑體" pitchFamily="34" charset="-120"/>
              </a:rPr>
              <a:t>台湾</a:t>
            </a:r>
            <a:r>
              <a:rPr kumimoji="0" lang="en-US" altLang="zh-CN" sz="1700" b="0">
                <a:latin typeface="微軟正黑體" pitchFamily="34" charset="-120"/>
              </a:rPr>
              <a:t>,</a:t>
            </a:r>
            <a:r>
              <a:rPr kumimoji="0" lang="zh-CN" altLang="en-US" sz="1700" b="0">
                <a:latin typeface="微軟正黑體" pitchFamily="34" charset="-120"/>
              </a:rPr>
              <a:t>太阳能自动化</a:t>
            </a:r>
            <a:r>
              <a:rPr kumimoji="0" lang="en-US" altLang="zh-CN" sz="1700" b="0">
                <a:latin typeface="微軟正黑體" pitchFamily="34" charset="-120"/>
              </a:rPr>
              <a:t>)</a:t>
            </a:r>
            <a:r>
              <a:rPr kumimoji="0" lang="zh-CN" altLang="en-US" sz="1700" b="0">
                <a:latin typeface="微軟正黑體" pitchFamily="34" charset="-120"/>
              </a:rPr>
              <a:t>、旭双太阳能科技</a:t>
            </a:r>
            <a:r>
              <a:rPr kumimoji="0" lang="en-US" altLang="zh-CN" sz="1700" b="0">
                <a:latin typeface="微軟正黑體" pitchFamily="34" charset="-120"/>
              </a:rPr>
              <a:t>(</a:t>
            </a:r>
            <a:r>
              <a:rPr kumimoji="0" lang="zh-CN" altLang="en-US" sz="1700" b="0">
                <a:latin typeface="微軟正黑體" pitchFamily="34" charset="-120"/>
              </a:rPr>
              <a:t>成都</a:t>
            </a:r>
            <a:r>
              <a:rPr kumimoji="0" lang="en-US" altLang="zh-CN" sz="1700" b="0">
                <a:latin typeface="微軟正黑體" pitchFamily="34" charset="-120"/>
              </a:rPr>
              <a:t>,</a:t>
            </a:r>
            <a:r>
              <a:rPr kumimoji="0" lang="zh-CN" altLang="en-US" sz="1700" b="0">
                <a:latin typeface="微軟正黑體" pitchFamily="34" charset="-120"/>
              </a:rPr>
              <a:t>太阳能自动化</a:t>
            </a:r>
            <a:r>
              <a:rPr kumimoji="0" lang="en-US" altLang="zh-CN" sz="1700" b="0">
                <a:latin typeface="微軟正黑體" pitchFamily="34" charset="-120"/>
              </a:rPr>
              <a:t>)</a:t>
            </a:r>
          </a:p>
          <a:p>
            <a:pPr marL="536575" indent="-536575"/>
            <a:r>
              <a:rPr kumimoji="0" lang="en-US" altLang="zh-CN" sz="1700" b="0">
                <a:latin typeface="微軟正黑體" pitchFamily="34" charset="-120"/>
              </a:rPr>
              <a:t>MLCC : </a:t>
            </a:r>
            <a:r>
              <a:rPr kumimoji="0" lang="zh-CN" altLang="en-US" sz="1700" b="0">
                <a:latin typeface="微軟正黑體" pitchFamily="34" charset="-120"/>
              </a:rPr>
              <a:t>国巨电子</a:t>
            </a:r>
            <a:r>
              <a:rPr kumimoji="0" lang="en-US" altLang="zh-CN" sz="1700" b="0">
                <a:latin typeface="微軟正黑體" pitchFamily="34" charset="-120"/>
              </a:rPr>
              <a:t>(</a:t>
            </a:r>
            <a:r>
              <a:rPr kumimoji="0" lang="zh-CN" altLang="en-US" sz="1700" b="0">
                <a:latin typeface="微軟正黑體" pitchFamily="34" charset="-120"/>
              </a:rPr>
              <a:t>台湾</a:t>
            </a:r>
            <a:r>
              <a:rPr kumimoji="0" lang="en-US" altLang="zh-CN" sz="1700" b="0">
                <a:latin typeface="微軟正黑體" pitchFamily="34" charset="-120"/>
              </a:rPr>
              <a:t>)</a:t>
            </a:r>
          </a:p>
          <a:p>
            <a:pPr marL="536575" indent="-536575"/>
            <a:r>
              <a:rPr kumimoji="0" lang="zh-CN" altLang="en-US" sz="1700" b="0">
                <a:latin typeface="微軟正黑體" pitchFamily="34" charset="-120"/>
              </a:rPr>
              <a:t>物流 </a:t>
            </a:r>
            <a:r>
              <a:rPr kumimoji="0" lang="en-US" altLang="zh-CN" sz="1700" b="0">
                <a:latin typeface="微軟正黑體" pitchFamily="34" charset="-120"/>
              </a:rPr>
              <a:t>: </a:t>
            </a:r>
            <a:r>
              <a:rPr kumimoji="0" lang="zh-CN" altLang="en-US" sz="1700" b="0">
                <a:latin typeface="微軟正黑體" pitchFamily="34" charset="-120"/>
              </a:rPr>
              <a:t>大智通</a:t>
            </a:r>
            <a:r>
              <a:rPr kumimoji="0" lang="en-US" altLang="zh-CN" sz="1700" b="0">
                <a:latin typeface="微軟正黑體" pitchFamily="34" charset="-120"/>
              </a:rPr>
              <a:t>(</a:t>
            </a:r>
            <a:r>
              <a:rPr kumimoji="0" lang="zh-CN" altLang="en-US" sz="1700" b="0">
                <a:latin typeface="微軟正黑體" pitchFamily="34" charset="-120"/>
              </a:rPr>
              <a:t>台湾</a:t>
            </a:r>
            <a:r>
              <a:rPr kumimoji="0" lang="en-US" altLang="zh-CN" sz="1700" b="0">
                <a:latin typeface="微軟正黑體" pitchFamily="34" charset="-120"/>
              </a:rPr>
              <a:t>,</a:t>
            </a:r>
            <a:r>
              <a:rPr kumimoji="0" lang="zh-CN" altLang="en-US" sz="1700" b="0">
                <a:latin typeface="微軟正黑體" pitchFamily="34" charset="-120"/>
              </a:rPr>
              <a:t>统一企业</a:t>
            </a:r>
            <a:r>
              <a:rPr kumimoji="0" lang="en-US" altLang="zh-CN" sz="1700" b="0">
                <a:latin typeface="微軟正黑體" pitchFamily="34" charset="-120"/>
              </a:rPr>
              <a:t>)</a:t>
            </a:r>
            <a:r>
              <a:rPr kumimoji="0" lang="zh-CN" altLang="en-US" sz="1700" b="0">
                <a:latin typeface="微軟正黑體" pitchFamily="34" charset="-120"/>
              </a:rPr>
              <a:t>、龙德物流</a:t>
            </a:r>
            <a:r>
              <a:rPr kumimoji="0" lang="en-US" altLang="zh-CN" sz="1700" b="0">
                <a:latin typeface="微軟正黑體" pitchFamily="34" charset="-120"/>
              </a:rPr>
              <a:t>(</a:t>
            </a:r>
            <a:r>
              <a:rPr kumimoji="0" lang="zh-CN" altLang="en-US" sz="1700" b="0">
                <a:latin typeface="微軟正黑體" pitchFamily="34" charset="-120"/>
              </a:rPr>
              <a:t>台湾</a:t>
            </a:r>
            <a:r>
              <a:rPr kumimoji="0" lang="en-US" altLang="zh-CN" sz="1700" b="0">
                <a:latin typeface="微軟正黑體" pitchFamily="34" charset="-120"/>
              </a:rPr>
              <a:t>)</a:t>
            </a:r>
          </a:p>
          <a:p>
            <a:pPr marL="536575" indent="-536575"/>
            <a:r>
              <a:rPr kumimoji="0" lang="zh-CN" altLang="en-US" sz="1700" b="0">
                <a:latin typeface="微軟正黑體" pitchFamily="34" charset="-120"/>
              </a:rPr>
              <a:t>其它</a:t>
            </a:r>
            <a:r>
              <a:rPr kumimoji="0" lang="en-US" altLang="zh-CN" sz="1700" b="0">
                <a:latin typeface="微軟正黑體" pitchFamily="34" charset="-120"/>
              </a:rPr>
              <a:t>:</a:t>
            </a:r>
            <a:r>
              <a:rPr kumimoji="0" lang="zh-CN" altLang="en-US" sz="1700" b="0">
                <a:latin typeface="微軟正黑體" pitchFamily="34" charset="-120"/>
              </a:rPr>
              <a:t>环宇宠物用品</a:t>
            </a:r>
            <a:r>
              <a:rPr kumimoji="0" lang="en-US" altLang="zh-CN" sz="1700" b="0">
                <a:latin typeface="微軟正黑體" pitchFamily="34" charset="-120"/>
              </a:rPr>
              <a:t>(</a:t>
            </a:r>
            <a:r>
              <a:rPr kumimoji="0" lang="zh-CN" altLang="en-US" sz="1700" b="0">
                <a:latin typeface="微軟正黑體" pitchFamily="34" charset="-120"/>
              </a:rPr>
              <a:t>河南</a:t>
            </a:r>
            <a:r>
              <a:rPr kumimoji="0" lang="en-US" altLang="zh-CN" sz="1700" b="0">
                <a:latin typeface="微軟正黑體" pitchFamily="34" charset="-120"/>
              </a:rPr>
              <a:t>)</a:t>
            </a:r>
            <a:r>
              <a:rPr kumimoji="0" lang="zh-CN" altLang="en-US" sz="1700" b="0">
                <a:latin typeface="微軟正黑體" pitchFamily="34" charset="-120"/>
              </a:rPr>
              <a:t>、永丰余造纸</a:t>
            </a:r>
            <a:r>
              <a:rPr kumimoji="0" lang="en-US" altLang="zh-CN" sz="1700" b="0">
                <a:latin typeface="微軟正黑體" pitchFamily="34" charset="-120"/>
              </a:rPr>
              <a:t>(</a:t>
            </a:r>
            <a:r>
              <a:rPr kumimoji="0" lang="zh-CN" altLang="en-US" sz="1700" b="0">
                <a:latin typeface="微軟正黑體" pitchFamily="34" charset="-120"/>
              </a:rPr>
              <a:t>扬州</a:t>
            </a:r>
            <a:r>
              <a:rPr kumimoji="0" lang="en-US" altLang="zh-CN" sz="1700" b="0">
                <a:latin typeface="微軟正黑體" pitchFamily="34" charset="-120"/>
              </a:rPr>
              <a:t>)</a:t>
            </a:r>
            <a:r>
              <a:rPr kumimoji="0" lang="zh-CN" altLang="en-US" sz="1700" b="0">
                <a:latin typeface="微軟正黑體" pitchFamily="34" charset="-120"/>
              </a:rPr>
              <a:t>、正威包装</a:t>
            </a:r>
            <a:r>
              <a:rPr kumimoji="0" lang="en-US" altLang="zh-CN" sz="1700" b="0">
                <a:latin typeface="微軟正黑體" pitchFamily="34" charset="-120"/>
              </a:rPr>
              <a:t>(</a:t>
            </a:r>
            <a:r>
              <a:rPr kumimoji="0" lang="zh-CN" altLang="en-US" sz="1700" b="0">
                <a:latin typeface="微軟正黑體" pitchFamily="34" charset="-120"/>
              </a:rPr>
              <a:t>昆山</a:t>
            </a:r>
            <a:r>
              <a:rPr kumimoji="0" lang="en-US" altLang="zh-CN" sz="1700" b="0">
                <a:latin typeface="微軟正黑體" pitchFamily="34" charset="-120"/>
              </a:rPr>
              <a:t>)</a:t>
            </a:r>
            <a:endParaRPr kumimoji="0" lang="en-US" altLang="zh-TW" sz="1700" b="0">
              <a:latin typeface="微軟正黑體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标题 1"/>
          <p:cNvSpPr>
            <a:spLocks noGrp="1"/>
          </p:cNvSpPr>
          <p:nvPr>
            <p:ph type="title"/>
          </p:nvPr>
        </p:nvSpPr>
        <p:spPr bwMode="auto">
          <a:xfrm>
            <a:off x="3429000" y="0"/>
            <a:ext cx="5486400" cy="6096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TW" altLang="en-US" sz="3200" dirty="0" smtClean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sz="3200" dirty="0" smtClean="0">
                <a:latin typeface="微軟正黑體" pitchFamily="34" charset="-120"/>
                <a:ea typeface="微軟正黑體" pitchFamily="34" charset="-120"/>
              </a:rPr>
              <a:t>MES </a:t>
            </a:r>
            <a:r>
              <a:rPr lang="zh-TW" altLang="en-US" sz="3200" dirty="0" smtClean="0">
                <a:latin typeface="微軟正黑體" pitchFamily="34" charset="-120"/>
                <a:ea typeface="微軟正黑體" pitchFamily="34" charset="-120"/>
              </a:rPr>
              <a:t>产品</a:t>
            </a:r>
            <a:endParaRPr lang="zh-CN" altLang="en-US" sz="3200" dirty="0" smtClean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52400" y="1366838"/>
            <a:ext cx="5486400" cy="366236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FontTx/>
              <a:buBlip>
                <a:blip r:embed="rId3"/>
              </a:buBlip>
            </a:pPr>
            <a:r>
              <a:rPr lang="zh-CN" altLang="en-US">
                <a:solidFill>
                  <a:srgbClr val="FF3300"/>
                </a:solidFill>
                <a:latin typeface="微軟正黑體" pitchFamily="34" charset="-120"/>
              </a:rPr>
              <a:t>模块化设计的面向离散制造业的</a:t>
            </a:r>
            <a:r>
              <a:rPr lang="en-US" altLang="zh-CN">
                <a:solidFill>
                  <a:srgbClr val="FF3300"/>
                </a:solidFill>
                <a:latin typeface="微軟正黑體" pitchFamily="34" charset="-120"/>
              </a:rPr>
              <a:t>MES</a:t>
            </a:r>
            <a:r>
              <a:rPr lang="zh-CN" altLang="en-US">
                <a:solidFill>
                  <a:srgbClr val="FF3300"/>
                </a:solidFill>
                <a:latin typeface="微軟正黑體" pitchFamily="34" charset="-120"/>
              </a:rPr>
              <a:t>产品</a:t>
            </a:r>
          </a:p>
          <a:p>
            <a:pPr>
              <a:buFontTx/>
              <a:buBlip>
                <a:blip r:embed="rId3"/>
              </a:buBlip>
            </a:pPr>
            <a:endParaRPr lang="zh-TW" altLang="en-US">
              <a:solidFill>
                <a:srgbClr val="FF3300"/>
              </a:solidFill>
              <a:latin typeface="微軟正黑體" pitchFamily="34" charset="-120"/>
            </a:endParaRPr>
          </a:p>
          <a:p>
            <a:pPr>
              <a:buFontTx/>
              <a:buBlip>
                <a:blip r:embed="rId3"/>
              </a:buBlip>
            </a:pPr>
            <a:r>
              <a:rPr lang="zh-CN" altLang="en-US">
                <a:solidFill>
                  <a:srgbClr val="FF3300"/>
                </a:solidFill>
                <a:latin typeface="微軟正黑體" pitchFamily="34" charset="-120"/>
              </a:rPr>
              <a:t>功能模块可通过</a:t>
            </a:r>
            <a:r>
              <a:rPr lang="en-US" altLang="zh-CN">
                <a:solidFill>
                  <a:srgbClr val="FF3300"/>
                </a:solidFill>
                <a:latin typeface="微軟正黑體" pitchFamily="34" charset="-120"/>
              </a:rPr>
              <a:t>Web</a:t>
            </a:r>
            <a:r>
              <a:rPr lang="zh-CN" altLang="en-US">
                <a:solidFill>
                  <a:srgbClr val="FF3300"/>
                </a:solidFill>
                <a:latin typeface="微軟正黑體" pitchFamily="34" charset="-120"/>
              </a:rPr>
              <a:t>方式访问操作</a:t>
            </a:r>
          </a:p>
          <a:p>
            <a:pPr>
              <a:buFontTx/>
              <a:buBlip>
                <a:blip r:embed="rId3"/>
              </a:buBlip>
            </a:pPr>
            <a:endParaRPr lang="en-US" altLang="zh-TW">
              <a:solidFill>
                <a:srgbClr val="FF3300"/>
              </a:solidFill>
              <a:latin typeface="微軟正黑體" pitchFamily="34" charset="-120"/>
            </a:endParaRPr>
          </a:p>
          <a:p>
            <a:pPr>
              <a:buFontTx/>
              <a:buBlip>
                <a:blip r:embed="rId3"/>
              </a:buBlip>
            </a:pPr>
            <a:r>
              <a:rPr lang="zh-CN" altLang="en-US">
                <a:solidFill>
                  <a:srgbClr val="FF3300"/>
                </a:solidFill>
                <a:latin typeface="微軟正黑體" pitchFamily="34" charset="-120"/>
              </a:rPr>
              <a:t>面向服务的架构 跨平台、易安装升级，操作方便</a:t>
            </a:r>
          </a:p>
          <a:p>
            <a:pPr>
              <a:buFontTx/>
              <a:buBlip>
                <a:blip r:embed="rId3"/>
              </a:buBlip>
            </a:pPr>
            <a:endParaRPr lang="zh-TW" altLang="en-US">
              <a:solidFill>
                <a:srgbClr val="FF3300"/>
              </a:solidFill>
              <a:latin typeface="微軟正黑體" pitchFamily="34" charset="-120"/>
            </a:endParaRPr>
          </a:p>
          <a:p>
            <a:pPr>
              <a:buFontTx/>
              <a:buBlip>
                <a:blip r:embed="rId3"/>
              </a:buBlip>
            </a:pPr>
            <a:r>
              <a:rPr lang="zh-CN" altLang="en-US">
                <a:solidFill>
                  <a:srgbClr val="FF3300"/>
                </a:solidFill>
                <a:latin typeface="微軟正黑體" pitchFamily="34" charset="-120"/>
              </a:rPr>
              <a:t>支持多语言</a:t>
            </a:r>
          </a:p>
          <a:p>
            <a:pPr>
              <a:buFontTx/>
              <a:buBlip>
                <a:blip r:embed="rId3"/>
              </a:buBlip>
            </a:pPr>
            <a:endParaRPr lang="en-US" altLang="zh-TW">
              <a:solidFill>
                <a:srgbClr val="FF3300"/>
              </a:solidFill>
              <a:latin typeface="微軟正黑體" pitchFamily="34" charset="-120"/>
            </a:endParaRPr>
          </a:p>
          <a:p>
            <a:pPr>
              <a:buFontTx/>
              <a:buBlip>
                <a:blip r:embed="rId3"/>
              </a:buBlip>
            </a:pPr>
            <a:r>
              <a:rPr lang="zh-CN" altLang="en-US">
                <a:solidFill>
                  <a:srgbClr val="FF3300"/>
                </a:solidFill>
                <a:latin typeface="微軟正黑體" pitchFamily="34" charset="-120"/>
              </a:rPr>
              <a:t>根据售后维护协议每年免费对产品进行升级</a:t>
            </a:r>
          </a:p>
          <a:p>
            <a:pPr>
              <a:buFontTx/>
              <a:buBlip>
                <a:blip r:embed="rId3"/>
              </a:buBlip>
            </a:pPr>
            <a:endParaRPr lang="zh-TW" altLang="en-US">
              <a:solidFill>
                <a:srgbClr val="FF3300"/>
              </a:solidFill>
              <a:latin typeface="微軟正黑體" pitchFamily="34" charset="-120"/>
            </a:endParaRPr>
          </a:p>
          <a:p>
            <a:pPr>
              <a:buFontTx/>
              <a:buBlip>
                <a:blip r:embed="rId3"/>
              </a:buBlip>
            </a:pPr>
            <a:r>
              <a:rPr lang="zh-CN" altLang="en-US">
                <a:solidFill>
                  <a:srgbClr val="FF3300"/>
                </a:solidFill>
                <a:latin typeface="微軟正黑體" pitchFamily="34" charset="-120"/>
              </a:rPr>
              <a:t>根据售后维护协议可自动获取产品的新开发功能</a:t>
            </a:r>
          </a:p>
          <a:p>
            <a:pPr>
              <a:buFontTx/>
              <a:buBlip>
                <a:blip r:embed="rId3"/>
              </a:buBlip>
            </a:pPr>
            <a:endParaRPr lang="zh-TW" altLang="en-US">
              <a:solidFill>
                <a:srgbClr val="FF3300"/>
              </a:solidFill>
              <a:latin typeface="微軟正黑體" pitchFamily="34" charset="-120"/>
            </a:endParaRPr>
          </a:p>
          <a:p>
            <a:pPr>
              <a:buFontTx/>
              <a:buBlip>
                <a:blip r:embed="rId3"/>
              </a:buBlip>
            </a:pPr>
            <a:r>
              <a:rPr lang="zh-CN" altLang="en-US">
                <a:solidFill>
                  <a:srgbClr val="FF3300"/>
                </a:solidFill>
                <a:latin typeface="微軟正黑體" pitchFamily="34" charset="-120"/>
              </a:rPr>
              <a:t>根据售后维护协议可自动获取产品的客户化新功能</a:t>
            </a:r>
          </a:p>
        </p:txBody>
      </p:sp>
      <p:sp>
        <p:nvSpPr>
          <p:cNvPr id="5" name="椭圆 4"/>
          <p:cNvSpPr/>
          <p:nvPr/>
        </p:nvSpPr>
        <p:spPr>
          <a:xfrm>
            <a:off x="5715000" y="2514600"/>
            <a:ext cx="2209800" cy="2003425"/>
          </a:xfrm>
          <a:prstGeom prst="ellipse">
            <a:avLst/>
          </a:prstGeom>
          <a:solidFill>
            <a:schemeClr val="tx1">
              <a:lumMod val="50000"/>
              <a:lumOff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lnSpc>
                <a:spcPts val="2100"/>
              </a:lnSpc>
            </a:pPr>
            <a:endParaRPr lang="en-US" altLang="zh-CN" dirty="0">
              <a:solidFill>
                <a:schemeClr val="bg1"/>
              </a:solidFill>
              <a:latin typeface="微軟正黑體" pitchFamily="34" charset="-120"/>
              <a:ea typeface="微軟正黑體" pitchFamily="34" charset="-120"/>
            </a:endParaRPr>
          </a:p>
          <a:p>
            <a:pPr>
              <a:lnSpc>
                <a:spcPts val="2100"/>
              </a:lnSpc>
            </a:pPr>
            <a:r>
              <a:rPr lang="en-US" altLang="zh-CN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MES</a:t>
            </a:r>
            <a:r>
              <a:rPr lang="zh-CN" altLang="en-US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系统</a:t>
            </a:r>
            <a:endParaRPr lang="en-US" altLang="zh-CN" dirty="0">
              <a:solidFill>
                <a:schemeClr val="bg1"/>
              </a:solidFill>
              <a:latin typeface="微軟正黑體" pitchFamily="34" charset="-120"/>
              <a:ea typeface="微軟正黑體" pitchFamily="34" charset="-120"/>
            </a:endParaRPr>
          </a:p>
          <a:p>
            <a:pPr>
              <a:lnSpc>
                <a:spcPts val="2100"/>
              </a:lnSpc>
            </a:pPr>
            <a:endParaRPr lang="zh-CN" altLang="en-US" dirty="0">
              <a:solidFill>
                <a:srgbClr val="FF0000"/>
              </a:solidFill>
              <a:latin typeface="微軟正黑體" pitchFamily="34" charset="-120"/>
              <a:ea typeface="微軟正黑體" pitchFamily="34" charset="-120"/>
            </a:endParaRPr>
          </a:p>
          <a:p>
            <a:pPr>
              <a:lnSpc>
                <a:spcPts val="2100"/>
              </a:lnSpc>
            </a:pPr>
            <a:r>
              <a:rPr lang="zh-CN" altLang="en-US" dirty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</a:rPr>
              <a:t>移动管理</a:t>
            </a:r>
          </a:p>
        </p:txBody>
      </p:sp>
      <p:sp>
        <p:nvSpPr>
          <p:cNvPr id="7" name="右箭头 6"/>
          <p:cNvSpPr/>
          <p:nvPr/>
        </p:nvSpPr>
        <p:spPr>
          <a:xfrm rot="5935290">
            <a:off x="6438900" y="1409700"/>
            <a:ext cx="1371600" cy="68580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zh-CN" altLang="en-US" sz="1400" b="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</a:rPr>
              <a:t>生产流程管制及履历</a:t>
            </a:r>
          </a:p>
        </p:txBody>
      </p:sp>
      <p:sp>
        <p:nvSpPr>
          <p:cNvPr id="8" name="右箭头 7"/>
          <p:cNvSpPr/>
          <p:nvPr/>
        </p:nvSpPr>
        <p:spPr>
          <a:xfrm rot="7084027">
            <a:off x="7458076" y="1939925"/>
            <a:ext cx="1295400" cy="625475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zh-CN" sz="140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</a:rPr>
              <a:t>WIP</a:t>
            </a:r>
            <a:r>
              <a:rPr lang="zh-CN" altLang="en-US" sz="140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</a:rPr>
              <a:t>统计及工单进度</a:t>
            </a:r>
          </a:p>
        </p:txBody>
      </p:sp>
      <p:sp>
        <p:nvSpPr>
          <p:cNvPr id="9" name="右箭头 8"/>
          <p:cNvSpPr/>
          <p:nvPr/>
        </p:nvSpPr>
        <p:spPr>
          <a:xfrm rot="3418173">
            <a:off x="5233194" y="1680369"/>
            <a:ext cx="1260475" cy="627063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zh-CN" altLang="en-US" sz="140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</a:rPr>
              <a:t>不良问题分析</a:t>
            </a:r>
          </a:p>
        </p:txBody>
      </p:sp>
      <p:sp>
        <p:nvSpPr>
          <p:cNvPr id="10" name="右箭头 9"/>
          <p:cNvSpPr/>
          <p:nvPr/>
        </p:nvSpPr>
        <p:spPr>
          <a:xfrm rot="336719">
            <a:off x="4360863" y="2882900"/>
            <a:ext cx="1323975" cy="695325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zh-CN" altLang="en-US" sz="140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</a:rPr>
              <a:t>电子化</a:t>
            </a:r>
            <a:r>
              <a:rPr lang="en-US" altLang="zh-CN" sz="140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</a:rPr>
              <a:t>ESOP</a:t>
            </a:r>
          </a:p>
        </p:txBody>
      </p:sp>
      <p:sp>
        <p:nvSpPr>
          <p:cNvPr id="11" name="右箭头 10"/>
          <p:cNvSpPr/>
          <p:nvPr/>
        </p:nvSpPr>
        <p:spPr>
          <a:xfrm rot="18695802">
            <a:off x="4833938" y="4398963"/>
            <a:ext cx="1258887" cy="655637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zh-CN" sz="140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</a:rPr>
              <a:t>ENC</a:t>
            </a:r>
            <a:r>
              <a:rPr lang="zh-CN" altLang="en-US" sz="140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</a:rPr>
              <a:t>设备维护</a:t>
            </a:r>
          </a:p>
        </p:txBody>
      </p:sp>
      <p:sp>
        <p:nvSpPr>
          <p:cNvPr id="12" name="右箭头 11"/>
          <p:cNvSpPr/>
          <p:nvPr/>
        </p:nvSpPr>
        <p:spPr>
          <a:xfrm rot="14288171">
            <a:off x="7369969" y="4526757"/>
            <a:ext cx="1260475" cy="655637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zh-CN" sz="140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</a:rPr>
              <a:t>SMT</a:t>
            </a:r>
            <a:r>
              <a:rPr lang="zh-CN" altLang="en-US" sz="140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</a:rPr>
              <a:t>上料及工时管理</a:t>
            </a:r>
          </a:p>
        </p:txBody>
      </p:sp>
      <p:sp>
        <p:nvSpPr>
          <p:cNvPr id="13" name="右箭头 12"/>
          <p:cNvSpPr/>
          <p:nvPr/>
        </p:nvSpPr>
        <p:spPr>
          <a:xfrm rot="12480220">
            <a:off x="7835900" y="3354388"/>
            <a:ext cx="1195388" cy="612775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zh-CN" sz="140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</a:rPr>
              <a:t>WES</a:t>
            </a:r>
            <a:r>
              <a:rPr lang="zh-CN" altLang="en-US" sz="140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</a:rPr>
              <a:t>仓储系统</a:t>
            </a:r>
          </a:p>
        </p:txBody>
      </p:sp>
      <p:sp>
        <p:nvSpPr>
          <p:cNvPr id="14" name="右箭头 13"/>
          <p:cNvSpPr/>
          <p:nvPr/>
        </p:nvSpPr>
        <p:spPr>
          <a:xfrm rot="16930256">
            <a:off x="5940425" y="4946650"/>
            <a:ext cx="1258888" cy="655638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zh-CN" sz="140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</a:rPr>
              <a:t>RFID</a:t>
            </a:r>
            <a:r>
              <a:rPr lang="zh-CN" altLang="en-US" sz="140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</a:rPr>
              <a:t>温湿度管理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49" descr="未命名 -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76400" y="2141538"/>
            <a:ext cx="7467600" cy="4716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219" name="Text Box 48"/>
          <p:cNvSpPr txBox="1">
            <a:spLocks noChangeArrowheads="1"/>
          </p:cNvSpPr>
          <p:nvPr/>
        </p:nvSpPr>
        <p:spPr bwMode="black">
          <a:xfrm>
            <a:off x="152400" y="855663"/>
            <a:ext cx="5638800" cy="18875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50000"/>
              </a:lnSpc>
              <a:spcBef>
                <a:spcPct val="50000"/>
              </a:spcBef>
              <a:buFont typeface="Wingdings" pitchFamily="2" charset="2"/>
              <a:buChar char="Ø"/>
            </a:pPr>
            <a:endParaRPr kumimoji="0" lang="zh-TW" altLang="en-US" b="0">
              <a:latin typeface="微軟正黑體" pitchFamily="34" charset="-120"/>
            </a:endParaRPr>
          </a:p>
          <a:p>
            <a:pPr>
              <a:lnSpc>
                <a:spcPct val="50000"/>
              </a:lnSpc>
              <a:spcBef>
                <a:spcPct val="50000"/>
              </a:spcBef>
              <a:buFont typeface="Wingdings" pitchFamily="2" charset="2"/>
              <a:buNone/>
            </a:pPr>
            <a:endParaRPr kumimoji="0" lang="zh-TW" altLang="en-US" b="0">
              <a:latin typeface="微軟正黑體" pitchFamily="34" charset="-120"/>
            </a:endParaRPr>
          </a:p>
          <a:p>
            <a:pPr>
              <a:lnSpc>
                <a:spcPct val="50000"/>
              </a:lnSpc>
              <a:spcBef>
                <a:spcPct val="50000"/>
              </a:spcBef>
              <a:buFont typeface="Wingdings" pitchFamily="2" charset="2"/>
              <a:buBlip>
                <a:blip r:embed="rId4"/>
              </a:buBlip>
            </a:pPr>
            <a:r>
              <a:rPr kumimoji="0" lang="zh-CN" altLang="en-US" b="0">
                <a:solidFill>
                  <a:srgbClr val="FF3300"/>
                </a:solidFill>
                <a:latin typeface="微軟正黑體" pitchFamily="34" charset="-120"/>
              </a:rPr>
              <a:t>生产流程管制</a:t>
            </a:r>
            <a:r>
              <a:rPr kumimoji="0" lang="en-US" altLang="zh-CN" b="0">
                <a:solidFill>
                  <a:srgbClr val="FF3300"/>
                </a:solidFill>
                <a:latin typeface="微軟正黑體" pitchFamily="34" charset="-120"/>
              </a:rPr>
              <a:t>:</a:t>
            </a:r>
            <a:r>
              <a:rPr kumimoji="0" lang="zh-CN" altLang="en-US" b="0">
                <a:solidFill>
                  <a:srgbClr val="FF3300"/>
                </a:solidFill>
                <a:latin typeface="微軟正黑體" pitchFamily="34" charset="-120"/>
              </a:rPr>
              <a:t>严谨的流程控管</a:t>
            </a:r>
            <a:r>
              <a:rPr kumimoji="0" lang="en-US" altLang="zh-CN" b="0">
                <a:solidFill>
                  <a:srgbClr val="FF3300"/>
                </a:solidFill>
                <a:latin typeface="微軟正黑體" pitchFamily="34" charset="-120"/>
              </a:rPr>
              <a:t>,</a:t>
            </a:r>
            <a:r>
              <a:rPr kumimoji="0" lang="zh-CN" altLang="en-US" b="0">
                <a:solidFill>
                  <a:srgbClr val="FF3300"/>
                </a:solidFill>
                <a:latin typeface="微軟正黑體" pitchFamily="34" charset="-120"/>
              </a:rPr>
              <a:t>弹性的重工管制</a:t>
            </a:r>
          </a:p>
          <a:p>
            <a:pPr>
              <a:lnSpc>
                <a:spcPct val="50000"/>
              </a:lnSpc>
              <a:spcBef>
                <a:spcPct val="50000"/>
              </a:spcBef>
              <a:buFont typeface="Wingdings" pitchFamily="2" charset="2"/>
              <a:buBlip>
                <a:blip r:embed="rId4"/>
              </a:buBlip>
            </a:pPr>
            <a:r>
              <a:rPr kumimoji="0" lang="en-US" altLang="zh-CN" b="0">
                <a:solidFill>
                  <a:srgbClr val="FF3300"/>
                </a:solidFill>
                <a:latin typeface="微軟正黑體" pitchFamily="34" charset="-120"/>
              </a:rPr>
              <a:t>WIP</a:t>
            </a:r>
            <a:r>
              <a:rPr kumimoji="0" lang="zh-CN" altLang="en-US" b="0">
                <a:solidFill>
                  <a:srgbClr val="FF3300"/>
                </a:solidFill>
                <a:latin typeface="微軟正黑體" pitchFamily="34" charset="-120"/>
              </a:rPr>
              <a:t>统计</a:t>
            </a:r>
            <a:r>
              <a:rPr kumimoji="0" lang="en-US" altLang="zh-CN" b="0">
                <a:solidFill>
                  <a:srgbClr val="FF3300"/>
                </a:solidFill>
                <a:latin typeface="微軟正黑體" pitchFamily="34" charset="-120"/>
              </a:rPr>
              <a:t>:</a:t>
            </a:r>
            <a:r>
              <a:rPr kumimoji="0" lang="zh-CN" altLang="en-US" b="0">
                <a:solidFill>
                  <a:srgbClr val="FF3300"/>
                </a:solidFill>
                <a:latin typeface="微軟正黑體" pitchFamily="34" charset="-120"/>
              </a:rPr>
              <a:t>随时掌握现场在制品分布</a:t>
            </a:r>
          </a:p>
          <a:p>
            <a:pPr>
              <a:lnSpc>
                <a:spcPct val="50000"/>
              </a:lnSpc>
              <a:spcBef>
                <a:spcPct val="50000"/>
              </a:spcBef>
              <a:buFont typeface="Wingdings" pitchFamily="2" charset="2"/>
              <a:buBlip>
                <a:blip r:embed="rId4"/>
              </a:buBlip>
            </a:pPr>
            <a:r>
              <a:rPr kumimoji="0" lang="zh-CN" altLang="en-US" b="0">
                <a:solidFill>
                  <a:srgbClr val="FF3300"/>
                </a:solidFill>
                <a:latin typeface="微軟正黑體" pitchFamily="34" charset="-120"/>
              </a:rPr>
              <a:t>工单生产进度</a:t>
            </a:r>
            <a:r>
              <a:rPr kumimoji="0" lang="en-US" altLang="zh-CN" b="0">
                <a:solidFill>
                  <a:srgbClr val="FF3300"/>
                </a:solidFill>
                <a:latin typeface="微軟正黑體" pitchFamily="34" charset="-120"/>
              </a:rPr>
              <a:t>:</a:t>
            </a:r>
            <a:r>
              <a:rPr kumimoji="0" lang="zh-CN" altLang="en-US" b="0">
                <a:solidFill>
                  <a:srgbClr val="FF3300"/>
                </a:solidFill>
                <a:latin typeface="微軟正黑體" pitchFamily="34" charset="-120"/>
              </a:rPr>
              <a:t>实时掌握工单与订单生产进度</a:t>
            </a:r>
          </a:p>
          <a:p>
            <a:pPr>
              <a:lnSpc>
                <a:spcPct val="50000"/>
              </a:lnSpc>
              <a:spcBef>
                <a:spcPct val="50000"/>
              </a:spcBef>
              <a:buFont typeface="Wingdings" pitchFamily="2" charset="2"/>
              <a:buBlip>
                <a:blip r:embed="rId4"/>
              </a:buBlip>
            </a:pPr>
            <a:r>
              <a:rPr kumimoji="0" lang="zh-CN" altLang="en-US" b="0">
                <a:solidFill>
                  <a:srgbClr val="FF3300"/>
                </a:solidFill>
                <a:latin typeface="微軟正黑體" pitchFamily="34" charset="-120"/>
              </a:rPr>
              <a:t>不良问题统计与分析</a:t>
            </a:r>
            <a:r>
              <a:rPr kumimoji="0" lang="en-US" altLang="zh-CN" b="0">
                <a:solidFill>
                  <a:srgbClr val="FF3300"/>
                </a:solidFill>
                <a:latin typeface="微軟正黑體" pitchFamily="34" charset="-120"/>
              </a:rPr>
              <a:t>:</a:t>
            </a:r>
            <a:r>
              <a:rPr kumimoji="0" lang="zh-CN" altLang="en-US" b="0">
                <a:solidFill>
                  <a:srgbClr val="FF3300"/>
                </a:solidFill>
                <a:latin typeface="微軟正黑體" pitchFamily="34" charset="-120"/>
              </a:rPr>
              <a:t>掌握质量异常</a:t>
            </a:r>
            <a:r>
              <a:rPr kumimoji="0" lang="en-US" altLang="zh-CN" b="0">
                <a:solidFill>
                  <a:srgbClr val="FF3300"/>
                </a:solidFill>
                <a:latin typeface="微軟正黑體" pitchFamily="34" charset="-120"/>
              </a:rPr>
              <a:t>,</a:t>
            </a:r>
            <a:r>
              <a:rPr kumimoji="0" lang="zh-CN" altLang="en-US" b="0">
                <a:solidFill>
                  <a:srgbClr val="FF3300"/>
                </a:solidFill>
                <a:latin typeface="微軟正黑體" pitchFamily="34" charset="-120"/>
              </a:rPr>
              <a:t>提升质量良率</a:t>
            </a:r>
          </a:p>
          <a:p>
            <a:pPr>
              <a:lnSpc>
                <a:spcPct val="50000"/>
              </a:lnSpc>
              <a:spcBef>
                <a:spcPct val="50000"/>
              </a:spcBef>
              <a:buFont typeface="Wingdings" pitchFamily="2" charset="2"/>
              <a:buBlip>
                <a:blip r:embed="rId4"/>
              </a:buBlip>
            </a:pPr>
            <a:r>
              <a:rPr kumimoji="0" lang="zh-CN" altLang="en-US" b="0">
                <a:solidFill>
                  <a:srgbClr val="FF3300"/>
                </a:solidFill>
                <a:latin typeface="微軟正黑體" pitchFamily="34" charset="-120"/>
              </a:rPr>
              <a:t>产品生产履历</a:t>
            </a:r>
            <a:r>
              <a:rPr kumimoji="0" lang="en-US" altLang="zh-CN" b="0">
                <a:solidFill>
                  <a:srgbClr val="FF3300"/>
                </a:solidFill>
                <a:latin typeface="微軟正黑體" pitchFamily="34" charset="-120"/>
              </a:rPr>
              <a:t>:</a:t>
            </a:r>
            <a:r>
              <a:rPr kumimoji="0" lang="zh-CN" altLang="en-US" b="0">
                <a:solidFill>
                  <a:srgbClr val="FF3300"/>
                </a:solidFill>
                <a:latin typeface="微軟正黑體" pitchFamily="34" charset="-120"/>
              </a:rPr>
              <a:t>完整掌握生产情报</a:t>
            </a:r>
            <a:endParaRPr kumimoji="0" lang="zh-TW" altLang="en-US" b="0">
              <a:solidFill>
                <a:srgbClr val="FF3300"/>
              </a:solidFill>
              <a:latin typeface="微軟正黑體" pitchFamily="34" charset="-120"/>
            </a:endParaRPr>
          </a:p>
        </p:txBody>
      </p:sp>
      <p:sp>
        <p:nvSpPr>
          <p:cNvPr id="9220" name="標題 1"/>
          <p:cNvSpPr>
            <a:spLocks noGrp="1"/>
          </p:cNvSpPr>
          <p:nvPr>
            <p:ph type="title" idx="4294967295"/>
          </p:nvPr>
        </p:nvSpPr>
        <p:spPr bwMode="auto">
          <a:xfrm>
            <a:off x="3429000" y="57150"/>
            <a:ext cx="5486400" cy="6286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r>
              <a:rPr lang="en-US" altLang="zh-CN" sz="320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MES</a:t>
            </a:r>
            <a:r>
              <a:rPr lang="zh-CN" altLang="en-US" sz="320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制造执行系统</a:t>
            </a:r>
            <a:endParaRPr lang="zh-TW" altLang="en-US" sz="3200" smtClean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9221" name="投影片編號版面配置區 3"/>
          <p:cNvSpPr txBox="1">
            <a:spLocks noGrp="1"/>
          </p:cNvSpPr>
          <p:nvPr/>
        </p:nvSpPr>
        <p:spPr bwMode="auto">
          <a:xfrm>
            <a:off x="7010400" y="64008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 eaLnBrk="0" hangingPunct="0"/>
            <a:fld id="{EE31BC21-73E6-4A50-B4A6-D981556111A9}" type="slidenum">
              <a:rPr kumimoji="0" lang="zh-TW" altLang="en-US" sz="900" b="0">
                <a:latin typeface="微軟正黑體" pitchFamily="34" charset="-120"/>
              </a:rPr>
              <a:pPr algn="r" eaLnBrk="0" hangingPunct="0"/>
              <a:t>5</a:t>
            </a:fld>
            <a:endParaRPr kumimoji="0" lang="en-US" altLang="zh-TW" sz="900" b="0">
              <a:latin typeface="微軟正黑體" pitchFamily="34" charset="-120"/>
            </a:endParaRPr>
          </a:p>
        </p:txBody>
      </p:sp>
      <p:sp>
        <p:nvSpPr>
          <p:cNvPr id="9222" name="Text Box 50"/>
          <p:cNvSpPr txBox="1">
            <a:spLocks noChangeArrowheads="1"/>
          </p:cNvSpPr>
          <p:nvPr/>
        </p:nvSpPr>
        <p:spPr bwMode="black">
          <a:xfrm>
            <a:off x="152400" y="4876800"/>
            <a:ext cx="4419600" cy="133508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50000"/>
              </a:lnSpc>
              <a:spcBef>
                <a:spcPct val="50000"/>
              </a:spcBef>
              <a:buFont typeface="Wingdings" pitchFamily="2" charset="2"/>
              <a:buNone/>
            </a:pPr>
            <a:endParaRPr kumimoji="0" lang="zh-TW" altLang="en-US" b="0">
              <a:latin typeface="微軟正黑體" pitchFamily="34" charset="-120"/>
            </a:endParaRPr>
          </a:p>
          <a:p>
            <a:pPr>
              <a:lnSpc>
                <a:spcPct val="50000"/>
              </a:lnSpc>
              <a:spcBef>
                <a:spcPct val="50000"/>
              </a:spcBef>
              <a:buFont typeface="Wingdings" pitchFamily="2" charset="2"/>
              <a:buBlip>
                <a:blip r:embed="rId4"/>
              </a:buBlip>
            </a:pPr>
            <a:r>
              <a:rPr lang="zh-CN" altLang="en-US" b="0">
                <a:latin typeface="微軟正黑體" pitchFamily="34" charset="-120"/>
              </a:rPr>
              <a:t>随时掌握生产进度</a:t>
            </a:r>
          </a:p>
          <a:p>
            <a:pPr>
              <a:lnSpc>
                <a:spcPct val="50000"/>
              </a:lnSpc>
              <a:spcBef>
                <a:spcPct val="50000"/>
              </a:spcBef>
              <a:buFont typeface="Wingdings" pitchFamily="2" charset="2"/>
              <a:buBlip>
                <a:blip r:embed="rId4"/>
              </a:buBlip>
            </a:pPr>
            <a:r>
              <a:rPr lang="zh-CN" altLang="en-US" b="0">
                <a:solidFill>
                  <a:srgbClr val="FF3300"/>
                </a:solidFill>
                <a:latin typeface="微軟正黑體" pitchFamily="34" charset="-120"/>
              </a:rPr>
              <a:t>实时取得现场情报</a:t>
            </a:r>
          </a:p>
          <a:p>
            <a:pPr>
              <a:lnSpc>
                <a:spcPct val="50000"/>
              </a:lnSpc>
              <a:spcBef>
                <a:spcPct val="50000"/>
              </a:spcBef>
              <a:buFont typeface="Wingdings" pitchFamily="2" charset="2"/>
              <a:buBlip>
                <a:blip r:embed="rId4"/>
              </a:buBlip>
            </a:pPr>
            <a:r>
              <a:rPr lang="zh-CN" altLang="en-US" b="0">
                <a:solidFill>
                  <a:srgbClr val="FF3300"/>
                </a:solidFill>
                <a:latin typeface="微軟正黑體" pitchFamily="34" charset="-120"/>
              </a:rPr>
              <a:t>重点关注质量问题</a:t>
            </a:r>
            <a:r>
              <a:rPr lang="en-US" altLang="zh-CN" b="0">
                <a:solidFill>
                  <a:srgbClr val="FF3300"/>
                </a:solidFill>
                <a:latin typeface="微軟正黑體" pitchFamily="34" charset="-120"/>
              </a:rPr>
              <a:t>,</a:t>
            </a:r>
            <a:r>
              <a:rPr lang="zh-CN" altLang="en-US" b="0">
                <a:solidFill>
                  <a:srgbClr val="FF3300"/>
                </a:solidFill>
                <a:latin typeface="微軟正黑體" pitchFamily="34" charset="-120"/>
              </a:rPr>
              <a:t>提高产品良率</a:t>
            </a:r>
          </a:p>
          <a:p>
            <a:pPr>
              <a:lnSpc>
                <a:spcPct val="50000"/>
              </a:lnSpc>
              <a:spcBef>
                <a:spcPct val="50000"/>
              </a:spcBef>
              <a:buFont typeface="Wingdings" pitchFamily="2" charset="2"/>
              <a:buBlip>
                <a:blip r:embed="rId4"/>
              </a:buBlip>
            </a:pPr>
            <a:r>
              <a:rPr lang="zh-CN" altLang="en-US" b="0">
                <a:solidFill>
                  <a:srgbClr val="FF3300"/>
                </a:solidFill>
                <a:latin typeface="微軟正黑體" pitchFamily="34" charset="-120"/>
              </a:rPr>
              <a:t>提高客户满意度</a:t>
            </a:r>
            <a:endParaRPr lang="zh-TW" altLang="en-US" b="0">
              <a:solidFill>
                <a:srgbClr val="FF3300"/>
              </a:solidFill>
              <a:latin typeface="微軟正黑體" pitchFamily="34" charset="-120"/>
            </a:endParaRPr>
          </a:p>
        </p:txBody>
      </p:sp>
      <p:sp>
        <p:nvSpPr>
          <p:cNvPr id="1293363" name="AutoShape 51"/>
          <p:cNvSpPr>
            <a:spLocks noChangeArrowheads="1"/>
          </p:cNvSpPr>
          <p:nvPr/>
        </p:nvSpPr>
        <p:spPr bwMode="auto">
          <a:xfrm>
            <a:off x="152400" y="787400"/>
            <a:ext cx="2133600" cy="431800"/>
          </a:xfrm>
          <a:prstGeom prst="roundRect">
            <a:avLst>
              <a:gd name="adj" fmla="val 35551"/>
            </a:avLst>
          </a:prstGeom>
          <a:gradFill rotWithShape="1">
            <a:gsLst>
              <a:gs pos="0">
                <a:srgbClr val="FFFF99"/>
              </a:gs>
              <a:gs pos="50000">
                <a:srgbClr val="FFFFFF"/>
              </a:gs>
              <a:gs pos="100000">
                <a:srgbClr val="FFFF99"/>
              </a:gs>
            </a:gsLst>
            <a:lin ang="2700000" scaled="1"/>
          </a:gradFill>
          <a:ln w="12700">
            <a:solidFill>
              <a:schemeClr val="bg2"/>
            </a:solidFill>
            <a:round/>
            <a:headEnd/>
            <a:tailEnd/>
          </a:ln>
          <a:effectLst>
            <a:outerShdw dist="68392" dir="4091915" algn="ctr" rotWithShape="0">
              <a:srgbClr val="808080">
                <a:alpha val="50000"/>
              </a:srgbClr>
            </a:outerShdw>
          </a:effectLst>
        </p:spPr>
        <p:txBody>
          <a:bodyPr wrap="none" lIns="82550" tIns="41275" rIns="82550" bIns="41275" anchor="ctr"/>
          <a:lstStyle/>
          <a:p>
            <a:pPr algn="ctr" defTabSz="739775" eaLnBrk="0" hangingPunct="0">
              <a:defRPr/>
            </a:pPr>
            <a:r>
              <a:rPr lang="en-US" altLang="zh-TW" sz="2200" b="0">
                <a:latin typeface="微軟正黑體" pitchFamily="34" charset="-120"/>
              </a:rPr>
              <a:t>MES</a:t>
            </a:r>
            <a:r>
              <a:rPr lang="zh-TW" altLang="en-US" sz="2200" b="0">
                <a:latin typeface="微軟正黑體" pitchFamily="34" charset="-120"/>
              </a:rPr>
              <a:t>提供</a:t>
            </a:r>
          </a:p>
        </p:txBody>
      </p:sp>
      <p:sp>
        <p:nvSpPr>
          <p:cNvPr id="1293364" name="AutoShape 52"/>
          <p:cNvSpPr>
            <a:spLocks noChangeArrowheads="1"/>
          </p:cNvSpPr>
          <p:nvPr/>
        </p:nvSpPr>
        <p:spPr bwMode="auto">
          <a:xfrm>
            <a:off x="152400" y="4572000"/>
            <a:ext cx="2057400" cy="431800"/>
          </a:xfrm>
          <a:prstGeom prst="roundRect">
            <a:avLst>
              <a:gd name="adj" fmla="val 35551"/>
            </a:avLst>
          </a:prstGeom>
          <a:gradFill rotWithShape="1">
            <a:gsLst>
              <a:gs pos="0">
                <a:srgbClr val="FFFF99"/>
              </a:gs>
              <a:gs pos="50000">
                <a:srgbClr val="FFFFFF"/>
              </a:gs>
              <a:gs pos="100000">
                <a:srgbClr val="FFFF99"/>
              </a:gs>
            </a:gsLst>
            <a:lin ang="2700000" scaled="1"/>
          </a:gradFill>
          <a:ln w="12700">
            <a:solidFill>
              <a:schemeClr val="bg2"/>
            </a:solidFill>
            <a:round/>
            <a:headEnd/>
            <a:tailEnd/>
          </a:ln>
          <a:effectLst>
            <a:outerShdw dist="68392" dir="4091915" algn="ctr" rotWithShape="0">
              <a:srgbClr val="808080">
                <a:alpha val="50000"/>
              </a:srgbClr>
            </a:outerShdw>
          </a:effectLst>
        </p:spPr>
        <p:txBody>
          <a:bodyPr wrap="none" lIns="82550" tIns="41275" rIns="82550" bIns="41275" anchor="ctr"/>
          <a:lstStyle/>
          <a:p>
            <a:pPr algn="ctr" defTabSz="739775" eaLnBrk="0" hangingPunct="0">
              <a:defRPr/>
            </a:pPr>
            <a:r>
              <a:rPr lang="en-US" altLang="zh-TW" sz="2200" b="0">
                <a:latin typeface="微軟正黑體" pitchFamily="34" charset="-120"/>
              </a:rPr>
              <a:t>MES</a:t>
            </a:r>
            <a:r>
              <a:rPr lang="zh-TW" altLang="en-US" sz="2200" b="0">
                <a:latin typeface="微軟正黑體" pitchFamily="34" charset="-120"/>
              </a:rPr>
              <a:t>效益</a:t>
            </a:r>
          </a:p>
        </p:txBody>
      </p:sp>
      <p:sp>
        <p:nvSpPr>
          <p:cNvPr id="9225" name="Rectangle 53"/>
          <p:cNvSpPr>
            <a:spLocks noChangeArrowheads="1"/>
          </p:cNvSpPr>
          <p:nvPr/>
        </p:nvSpPr>
        <p:spPr bwMode="auto">
          <a:xfrm>
            <a:off x="5791200" y="6477000"/>
            <a:ext cx="3276600" cy="304800"/>
          </a:xfrm>
          <a:prstGeom prst="rect">
            <a:avLst/>
          </a:prstGeom>
          <a:solidFill>
            <a:srgbClr val="FFFFFF">
              <a:alpha val="70195"/>
            </a:srgbClr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zh-TW" altLang="en-US" sz="1400" b="0">
                <a:latin typeface="微軟正黑體" pitchFamily="34" charset="-120"/>
              </a:rPr>
              <a:t>h</a:t>
            </a:r>
            <a:r>
              <a:rPr lang="en-US" altLang="zh-TW" sz="1400" b="0">
                <a:latin typeface="微軟正黑體" pitchFamily="34" charset="-120"/>
              </a:rPr>
              <a:t>ttp://www.emacro.com.tw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3429000" y="76200"/>
            <a:ext cx="5486400" cy="5334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altLang="zh-CN" sz="3200" smtClean="0">
                <a:latin typeface="微軟正黑體" pitchFamily="34" charset="-120"/>
                <a:ea typeface="微軟正黑體" pitchFamily="34" charset="-120"/>
              </a:rPr>
              <a:t>WES</a:t>
            </a:r>
            <a:r>
              <a:rPr lang="zh-CN" altLang="en-US" sz="3200" smtClean="0">
                <a:latin typeface="微軟正黑體" pitchFamily="34" charset="-120"/>
                <a:ea typeface="微軟正黑體" pitchFamily="34" charset="-120"/>
              </a:rPr>
              <a:t>仓储执行系统</a:t>
            </a:r>
            <a:endParaRPr lang="zh-TW" altLang="en-US" sz="3200" smtClean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2052" name="Rectangle 44"/>
          <p:cNvSpPr>
            <a:spLocks noChangeArrowheads="1"/>
          </p:cNvSpPr>
          <p:nvPr/>
        </p:nvSpPr>
        <p:spPr bwMode="auto">
          <a:xfrm>
            <a:off x="228600" y="990600"/>
            <a:ext cx="89154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zh-CN" altLang="en-US" b="0">
                <a:latin typeface="微軟正黑體" pitchFamily="34" charset="-120"/>
              </a:rPr>
              <a:t>运用无线手持设备</a:t>
            </a:r>
            <a:r>
              <a:rPr kumimoji="0" lang="en-US" altLang="zh-CN" b="0">
                <a:latin typeface="微軟正黑體" pitchFamily="34" charset="-120"/>
              </a:rPr>
              <a:t>,</a:t>
            </a:r>
            <a:r>
              <a:rPr kumimoji="0" lang="zh-CN" altLang="en-US" b="0">
                <a:latin typeface="微軟正黑體" pitchFamily="34" charset="-120"/>
              </a:rPr>
              <a:t>让计算机系统实时下达指令、快速正确稽核、缩减作业时间</a:t>
            </a:r>
            <a:endParaRPr lang="zh-TW" altLang="en-US" b="0">
              <a:latin typeface="微軟正黑體" pitchFamily="34" charset="-120"/>
            </a:endParaRPr>
          </a:p>
        </p:txBody>
      </p:sp>
      <p:sp>
        <p:nvSpPr>
          <p:cNvPr id="2053" name="Rectangle 16"/>
          <p:cNvSpPr>
            <a:spLocks noChangeArrowheads="1"/>
          </p:cNvSpPr>
          <p:nvPr/>
        </p:nvSpPr>
        <p:spPr bwMode="auto">
          <a:xfrm>
            <a:off x="611188" y="2474913"/>
            <a:ext cx="1828800" cy="915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b="0"/>
              <a:t>货品标签条形码</a:t>
            </a:r>
          </a:p>
          <a:p>
            <a:r>
              <a:rPr lang="zh-CN" altLang="en-US" b="0"/>
              <a:t>拣料标签条形码</a:t>
            </a:r>
          </a:p>
          <a:p>
            <a:r>
              <a:rPr lang="zh-CN" altLang="en-US" b="0"/>
              <a:t>储位条形码</a:t>
            </a:r>
            <a:endParaRPr lang="zh-TW" altLang="en-US" b="0"/>
          </a:p>
        </p:txBody>
      </p:sp>
      <p:pic>
        <p:nvPicPr>
          <p:cNvPr id="2054" name="Picture 5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52463" y="2187575"/>
            <a:ext cx="1676400" cy="266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00486" name="AutoShape 6"/>
          <p:cNvSpPr>
            <a:spLocks noChangeArrowheads="1"/>
          </p:cNvSpPr>
          <p:nvPr/>
        </p:nvSpPr>
        <p:spPr bwMode="auto">
          <a:xfrm>
            <a:off x="323850" y="1684338"/>
            <a:ext cx="2808288" cy="431800"/>
          </a:xfrm>
          <a:prstGeom prst="roundRect">
            <a:avLst>
              <a:gd name="adj" fmla="val 35551"/>
            </a:avLst>
          </a:prstGeom>
          <a:gradFill rotWithShape="1">
            <a:gsLst>
              <a:gs pos="0">
                <a:srgbClr val="FFFF99"/>
              </a:gs>
              <a:gs pos="50000">
                <a:srgbClr val="FFFFFF"/>
              </a:gs>
              <a:gs pos="100000">
                <a:srgbClr val="FFFF99"/>
              </a:gs>
            </a:gsLst>
            <a:lin ang="2700000" scaled="1"/>
          </a:gradFill>
          <a:ln w="12700">
            <a:solidFill>
              <a:schemeClr val="bg2"/>
            </a:solidFill>
            <a:round/>
            <a:headEnd/>
            <a:tailEnd/>
          </a:ln>
          <a:effectLst>
            <a:outerShdw dist="68392" dir="4091915" algn="ctr" rotWithShape="0">
              <a:srgbClr val="808080">
                <a:alpha val="50000"/>
              </a:srgbClr>
            </a:outerShdw>
          </a:effectLst>
        </p:spPr>
        <p:txBody>
          <a:bodyPr wrap="none" lIns="82550" tIns="41275" rIns="82550" bIns="41275" anchor="ctr"/>
          <a:lstStyle/>
          <a:p>
            <a:pPr algn="ctr" defTabSz="739775" eaLnBrk="0" hangingPunct="0">
              <a:defRPr/>
            </a:pPr>
            <a:r>
              <a:rPr lang="zh-TW" altLang="en-US" sz="2200" b="0">
                <a:latin typeface="Times New Roman" pitchFamily="18" charset="0"/>
              </a:rPr>
              <a:t>条形码化</a:t>
            </a:r>
          </a:p>
        </p:txBody>
      </p:sp>
      <p:sp>
        <p:nvSpPr>
          <p:cNvPr id="1300487" name="AutoShape 7"/>
          <p:cNvSpPr>
            <a:spLocks noChangeArrowheads="1"/>
          </p:cNvSpPr>
          <p:nvPr/>
        </p:nvSpPr>
        <p:spPr bwMode="auto">
          <a:xfrm>
            <a:off x="323850" y="3411538"/>
            <a:ext cx="2808288" cy="431800"/>
          </a:xfrm>
          <a:prstGeom prst="roundRect">
            <a:avLst>
              <a:gd name="adj" fmla="val 35551"/>
            </a:avLst>
          </a:prstGeom>
          <a:gradFill rotWithShape="1">
            <a:gsLst>
              <a:gs pos="0">
                <a:srgbClr val="FFFF99"/>
              </a:gs>
              <a:gs pos="50000">
                <a:srgbClr val="FFFFFF"/>
              </a:gs>
              <a:gs pos="100000">
                <a:srgbClr val="FFFF99"/>
              </a:gs>
            </a:gsLst>
            <a:lin ang="2700000" scaled="1"/>
          </a:gradFill>
          <a:ln w="12700">
            <a:solidFill>
              <a:schemeClr val="bg2"/>
            </a:solidFill>
            <a:round/>
            <a:headEnd/>
            <a:tailEnd/>
          </a:ln>
          <a:effectLst>
            <a:outerShdw dist="68392" dir="4091915" algn="ctr" rotWithShape="0">
              <a:srgbClr val="808080">
                <a:alpha val="50000"/>
              </a:srgbClr>
            </a:outerShdw>
          </a:effectLst>
        </p:spPr>
        <p:txBody>
          <a:bodyPr wrap="none" lIns="82550" tIns="41275" rIns="82550" bIns="41275" anchor="ctr"/>
          <a:lstStyle/>
          <a:p>
            <a:pPr algn="ctr" defTabSz="739775" eaLnBrk="0" hangingPunct="0">
              <a:defRPr/>
            </a:pPr>
            <a:r>
              <a:rPr lang="zh-TW" altLang="en-US" sz="2200" b="0">
                <a:latin typeface="微軟正黑體" pitchFamily="34" charset="-120"/>
              </a:rPr>
              <a:t>设备运用</a:t>
            </a:r>
            <a:endParaRPr lang="en-US" altLang="zh-TW" sz="2200" b="0">
              <a:latin typeface="微軟正黑體" pitchFamily="34" charset="-120"/>
            </a:endParaRPr>
          </a:p>
        </p:txBody>
      </p:sp>
      <p:sp>
        <p:nvSpPr>
          <p:cNvPr id="1300488" name="AutoShape 8"/>
          <p:cNvSpPr>
            <a:spLocks noChangeArrowheads="1"/>
          </p:cNvSpPr>
          <p:nvPr/>
        </p:nvSpPr>
        <p:spPr bwMode="auto">
          <a:xfrm>
            <a:off x="323850" y="4381500"/>
            <a:ext cx="2808288" cy="431800"/>
          </a:xfrm>
          <a:prstGeom prst="roundRect">
            <a:avLst>
              <a:gd name="adj" fmla="val 35551"/>
            </a:avLst>
          </a:prstGeom>
          <a:gradFill rotWithShape="1">
            <a:gsLst>
              <a:gs pos="0">
                <a:srgbClr val="FFFF99"/>
              </a:gs>
              <a:gs pos="50000">
                <a:srgbClr val="FFFFFF"/>
              </a:gs>
              <a:gs pos="100000">
                <a:srgbClr val="FFFF99"/>
              </a:gs>
            </a:gsLst>
            <a:lin ang="2700000" scaled="1"/>
          </a:gradFill>
          <a:ln w="12700">
            <a:solidFill>
              <a:schemeClr val="bg2"/>
            </a:solidFill>
            <a:round/>
            <a:headEnd/>
            <a:tailEnd/>
          </a:ln>
          <a:effectLst>
            <a:outerShdw dist="68392" dir="4091915" algn="ctr" rotWithShape="0">
              <a:srgbClr val="808080">
                <a:alpha val="50000"/>
              </a:srgbClr>
            </a:outerShdw>
          </a:effectLst>
        </p:spPr>
        <p:txBody>
          <a:bodyPr wrap="none" lIns="82550" tIns="41275" rIns="82550" bIns="41275" anchor="ctr"/>
          <a:lstStyle/>
          <a:p>
            <a:pPr algn="ctr" defTabSz="739775" eaLnBrk="0" hangingPunct="0">
              <a:defRPr/>
            </a:pPr>
            <a:r>
              <a:rPr lang="zh-CN" altLang="en-US" sz="2200" b="0">
                <a:latin typeface="Times New Roman" pitchFamily="18" charset="0"/>
              </a:rPr>
              <a:t>改善仓储作业模式</a:t>
            </a:r>
            <a:endParaRPr lang="en-US" altLang="zh-TW" sz="2200" b="0">
              <a:latin typeface="Times New Roman" pitchFamily="18" charset="0"/>
            </a:endParaRPr>
          </a:p>
        </p:txBody>
      </p:sp>
      <p:sp>
        <p:nvSpPr>
          <p:cNvPr id="2058" name="Rectangle 16"/>
          <p:cNvSpPr>
            <a:spLocks noChangeArrowheads="1"/>
          </p:cNvSpPr>
          <p:nvPr/>
        </p:nvSpPr>
        <p:spPr bwMode="auto">
          <a:xfrm>
            <a:off x="611188" y="3844925"/>
            <a:ext cx="26924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b="0"/>
              <a:t>手持设备、电子卷标</a:t>
            </a:r>
            <a:endParaRPr kumimoji="0" lang="zh-TW" altLang="en-US" b="0"/>
          </a:p>
        </p:txBody>
      </p:sp>
      <p:pic>
        <p:nvPicPr>
          <p:cNvPr id="2059" name="Picture 10" descr="未命名 -1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427538" y="1684338"/>
            <a:ext cx="4392612" cy="4264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60" name="Rectangle 33"/>
          <p:cNvSpPr>
            <a:spLocks noChangeArrowheads="1"/>
          </p:cNvSpPr>
          <p:nvPr/>
        </p:nvSpPr>
        <p:spPr bwMode="auto">
          <a:xfrm>
            <a:off x="611188" y="4886325"/>
            <a:ext cx="5111750" cy="1190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buFontTx/>
              <a:buBlip>
                <a:blip r:embed="rId6"/>
              </a:buBlip>
            </a:pPr>
            <a:r>
              <a:rPr lang="zh-CN" altLang="en-US" b="0">
                <a:solidFill>
                  <a:srgbClr val="FF3300"/>
                </a:solidFill>
                <a:latin typeface="微軟正黑體" pitchFamily="34" charset="-120"/>
              </a:rPr>
              <a:t>免除手工填写单据作业</a:t>
            </a:r>
          </a:p>
          <a:p>
            <a:pPr>
              <a:buFontTx/>
              <a:buBlip>
                <a:blip r:embed="rId6"/>
              </a:buBlip>
            </a:pPr>
            <a:r>
              <a:rPr lang="zh-CN" altLang="en-US" b="0">
                <a:solidFill>
                  <a:srgbClr val="FF3300"/>
                </a:solidFill>
                <a:latin typeface="微軟正黑體" pitchFamily="34" charset="-120"/>
              </a:rPr>
              <a:t>透过手持设备指示拣货储位及最短拣料路径</a:t>
            </a:r>
          </a:p>
          <a:p>
            <a:pPr>
              <a:buFontTx/>
              <a:buBlip>
                <a:blip r:embed="rId6"/>
              </a:buBlip>
            </a:pPr>
            <a:r>
              <a:rPr lang="zh-CN" altLang="en-US" b="0">
                <a:solidFill>
                  <a:srgbClr val="FF3300"/>
                </a:solidFill>
                <a:latin typeface="微軟正黑體" pitchFamily="34" charset="-120"/>
              </a:rPr>
              <a:t>提升仓库效率、正确率</a:t>
            </a:r>
          </a:p>
          <a:p>
            <a:pPr>
              <a:buFontTx/>
              <a:buBlip>
                <a:blip r:embed="rId6"/>
              </a:buBlip>
            </a:pPr>
            <a:r>
              <a:rPr lang="zh-CN" altLang="en-US" b="0">
                <a:solidFill>
                  <a:srgbClr val="FF3300"/>
                </a:solidFill>
                <a:latin typeface="微軟正黑體" pitchFamily="34" charset="-120"/>
              </a:rPr>
              <a:t>作业实时防错。</a:t>
            </a:r>
            <a:endParaRPr lang="zh-TW" altLang="en-US" b="0">
              <a:solidFill>
                <a:srgbClr val="FF3300"/>
              </a:solidFill>
              <a:latin typeface="微軟正黑體" pitchFamily="34" charset="-120"/>
            </a:endParaRPr>
          </a:p>
        </p:txBody>
      </p:sp>
      <p:graphicFrame>
        <p:nvGraphicFramePr>
          <p:cNvPr id="2050" name="Object 33"/>
          <p:cNvGraphicFramePr>
            <a:graphicFrameLocks noChangeAspect="1"/>
          </p:cNvGraphicFramePr>
          <p:nvPr/>
        </p:nvGraphicFramePr>
        <p:xfrm>
          <a:off x="5334000" y="4648200"/>
          <a:ext cx="1184275" cy="1828800"/>
        </p:xfrm>
        <a:graphic>
          <a:graphicData uri="http://schemas.openxmlformats.org/presentationml/2006/ole">
            <p:oleObj spid="_x0000_s2050" name="Visio" r:id="rId7" imgW="676472" imgH="1043833" progId="Visio.Drawing.11">
              <p:embed/>
            </p:oleObj>
          </a:graphicData>
        </a:graphic>
      </p:graphicFrame>
      <p:pic>
        <p:nvPicPr>
          <p:cNvPr id="2061" name="Picture 13" descr="P7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6477000" y="4648200"/>
            <a:ext cx="14859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62" name="Rectangle 14"/>
          <p:cNvSpPr>
            <a:spLocks noChangeArrowheads="1"/>
          </p:cNvSpPr>
          <p:nvPr/>
        </p:nvSpPr>
        <p:spPr bwMode="auto">
          <a:xfrm>
            <a:off x="5638800" y="6477000"/>
            <a:ext cx="3429000" cy="304800"/>
          </a:xfrm>
          <a:prstGeom prst="rect">
            <a:avLst/>
          </a:prstGeom>
          <a:solidFill>
            <a:srgbClr val="FFFFFF">
              <a:alpha val="70195"/>
            </a:srgbClr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zh-TW" altLang="en-US" sz="1400" b="0">
                <a:latin typeface="微軟正黑體" pitchFamily="34" charset="-120"/>
              </a:rPr>
              <a:t>h</a:t>
            </a:r>
            <a:r>
              <a:rPr lang="en-US" altLang="zh-TW" sz="1400" b="0">
                <a:latin typeface="微軟正黑體" pitchFamily="34" charset="-120"/>
              </a:rPr>
              <a:t>ttp://www.emacro.com.tw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2534" name="Picture 6" descr="未命名 -10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038600" y="3276600"/>
            <a:ext cx="4608513" cy="2986088"/>
          </a:xfrm>
          <a:prstGeom prst="rect">
            <a:avLst/>
          </a:prstGeom>
          <a:noFill/>
          <a:ln w="57150">
            <a:solidFill>
              <a:schemeClr val="bg1"/>
            </a:solidFill>
            <a:miter lim="800000"/>
            <a:headEnd/>
            <a:tailEnd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</p:spPr>
      </p:pic>
      <p:pic>
        <p:nvPicPr>
          <p:cNvPr id="1302535" name="Picture 7" descr="未命名 -9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586038" y="3636963"/>
            <a:ext cx="3670300" cy="2343150"/>
          </a:xfrm>
          <a:prstGeom prst="rect">
            <a:avLst/>
          </a:prstGeom>
          <a:noFill/>
          <a:ln w="57150">
            <a:solidFill>
              <a:schemeClr val="bg1"/>
            </a:solidFill>
            <a:miter lim="800000"/>
            <a:headEnd/>
            <a:tailEnd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</p:spPr>
      </p:pic>
      <p:sp>
        <p:nvSpPr>
          <p:cNvPr id="10244" name="標題 1"/>
          <p:cNvSpPr>
            <a:spLocks noGrp="1"/>
          </p:cNvSpPr>
          <p:nvPr>
            <p:ph type="title" idx="4294967295"/>
          </p:nvPr>
        </p:nvSpPr>
        <p:spPr bwMode="auto">
          <a:xfrm>
            <a:off x="3352800" y="0"/>
            <a:ext cx="5638800" cy="685800"/>
          </a:xfrm>
          <a:prstGeom prst="rect">
            <a:avLst/>
          </a:prstGeom>
          <a:noFill/>
          <a:ln algn="ctr">
            <a:miter lim="800000"/>
            <a:headEnd/>
            <a:tailEnd/>
          </a:ln>
        </p:spPr>
        <p:txBody>
          <a:bodyPr/>
          <a:lstStyle/>
          <a:p>
            <a:r>
              <a:rPr lang="zh-TW" altLang="en-US" sz="320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电子化</a:t>
            </a:r>
            <a:r>
              <a:rPr lang="en-US" altLang="zh-TW" sz="320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SOP</a:t>
            </a:r>
          </a:p>
        </p:txBody>
      </p:sp>
      <p:sp>
        <p:nvSpPr>
          <p:cNvPr id="10245" name="Text Box 3"/>
          <p:cNvSpPr txBox="1">
            <a:spLocks noChangeArrowheads="1"/>
          </p:cNvSpPr>
          <p:nvPr/>
        </p:nvSpPr>
        <p:spPr bwMode="auto">
          <a:xfrm>
            <a:off x="228600" y="942975"/>
            <a:ext cx="8915400" cy="2289175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alpha val="71999"/>
                </a:scheme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b="0">
                <a:latin typeface="微軟正黑體" pitchFamily="34" charset="-120"/>
              </a:rPr>
              <a:t>由工程人员直接在系统上设定每个作业站所使用的</a:t>
            </a:r>
            <a:r>
              <a:rPr lang="en-US" altLang="zh-CN" b="0">
                <a:latin typeface="微軟正黑體" pitchFamily="34" charset="-120"/>
              </a:rPr>
              <a:t>SOP</a:t>
            </a:r>
            <a:r>
              <a:rPr lang="zh-CN" altLang="en-US" b="0">
                <a:latin typeface="微軟正黑體" pitchFamily="34" charset="-120"/>
              </a:rPr>
              <a:t>电子文件</a:t>
            </a:r>
            <a:r>
              <a:rPr lang="en-US" altLang="zh-CN" b="0">
                <a:latin typeface="微軟正黑體" pitchFamily="34" charset="-120"/>
              </a:rPr>
              <a:t>,</a:t>
            </a:r>
            <a:r>
              <a:rPr lang="zh-CN" altLang="en-US" b="0">
                <a:latin typeface="微軟正黑體" pitchFamily="34" charset="-120"/>
              </a:rPr>
              <a:t>在生产过程时</a:t>
            </a:r>
            <a:r>
              <a:rPr lang="en-US" altLang="zh-CN" b="0">
                <a:latin typeface="微軟正黑體" pitchFamily="34" charset="-120"/>
              </a:rPr>
              <a:t>,</a:t>
            </a:r>
            <a:r>
              <a:rPr lang="zh-CN" altLang="en-US" b="0">
                <a:latin typeface="微軟正黑體" pitchFamily="34" charset="-120"/>
              </a:rPr>
              <a:t>让系统自动发布给每个作业站</a:t>
            </a:r>
          </a:p>
          <a:p>
            <a:endParaRPr lang="en-US" altLang="zh-TW" b="0">
              <a:latin typeface="微軟正黑體" pitchFamily="34" charset="-120"/>
            </a:endParaRPr>
          </a:p>
          <a:p>
            <a:endParaRPr lang="en-US" altLang="zh-TW" b="0">
              <a:latin typeface="微軟正黑體" pitchFamily="34" charset="-120"/>
            </a:endParaRPr>
          </a:p>
          <a:p>
            <a:endParaRPr lang="en-US" altLang="zh-CN" b="0">
              <a:latin typeface="微軟正黑體" pitchFamily="34" charset="-120"/>
            </a:endParaRPr>
          </a:p>
          <a:p>
            <a:pPr>
              <a:buFontTx/>
              <a:buBlip>
                <a:blip r:embed="rId5"/>
              </a:buBlip>
            </a:pPr>
            <a:r>
              <a:rPr lang="zh-CN" altLang="en-US" b="0">
                <a:solidFill>
                  <a:srgbClr val="00B0F0"/>
                </a:solidFill>
                <a:latin typeface="微軟正黑體" pitchFamily="34" charset="-120"/>
              </a:rPr>
              <a:t>达成</a:t>
            </a:r>
            <a:r>
              <a:rPr lang="en-US" altLang="zh-CN" b="0">
                <a:solidFill>
                  <a:srgbClr val="00B0F0"/>
                </a:solidFill>
                <a:latin typeface="微軟正黑體" pitchFamily="34" charset="-120"/>
              </a:rPr>
              <a:t>SOP</a:t>
            </a:r>
            <a:r>
              <a:rPr lang="zh-CN" altLang="en-US" b="0">
                <a:solidFill>
                  <a:srgbClr val="00B0F0"/>
                </a:solidFill>
                <a:latin typeface="微軟正黑體" pitchFamily="34" charset="-120"/>
              </a:rPr>
              <a:t>的正确性</a:t>
            </a:r>
          </a:p>
          <a:p>
            <a:pPr>
              <a:buFontTx/>
              <a:buBlip>
                <a:blip r:embed="rId5"/>
              </a:buBlip>
            </a:pPr>
            <a:r>
              <a:rPr lang="zh-CN" altLang="en-US" b="0">
                <a:solidFill>
                  <a:srgbClr val="FF3300"/>
                </a:solidFill>
                <a:latin typeface="微軟正黑體" pitchFamily="34" charset="-120"/>
              </a:rPr>
              <a:t>降低纸张印制的浪费</a:t>
            </a:r>
          </a:p>
          <a:p>
            <a:pPr>
              <a:buFontTx/>
              <a:buBlip>
                <a:blip r:embed="rId5"/>
              </a:buBlip>
            </a:pPr>
            <a:r>
              <a:rPr lang="zh-CN" altLang="en-US" b="0">
                <a:solidFill>
                  <a:srgbClr val="FF3300"/>
                </a:solidFill>
                <a:latin typeface="微軟正黑體" pitchFamily="34" charset="-120"/>
              </a:rPr>
              <a:t>让现场与各单位所取得，提高企业流程的效率</a:t>
            </a:r>
            <a:endParaRPr lang="en-US" altLang="zh-TW" b="0">
              <a:solidFill>
                <a:srgbClr val="FF3300"/>
              </a:solidFill>
              <a:latin typeface="微軟正黑體" pitchFamily="34" charset="-120"/>
            </a:endParaRPr>
          </a:p>
        </p:txBody>
      </p:sp>
      <p:sp>
        <p:nvSpPr>
          <p:cNvPr id="1302533" name="AutoShape 5"/>
          <p:cNvSpPr>
            <a:spLocks noChangeArrowheads="1"/>
          </p:cNvSpPr>
          <p:nvPr/>
        </p:nvSpPr>
        <p:spPr bwMode="auto">
          <a:xfrm>
            <a:off x="304800" y="1778000"/>
            <a:ext cx="2133600" cy="431800"/>
          </a:xfrm>
          <a:prstGeom prst="roundRect">
            <a:avLst>
              <a:gd name="adj" fmla="val 35551"/>
            </a:avLst>
          </a:prstGeom>
          <a:gradFill rotWithShape="1">
            <a:gsLst>
              <a:gs pos="0">
                <a:srgbClr val="FFFF99"/>
              </a:gs>
              <a:gs pos="50000">
                <a:srgbClr val="FFFFFF"/>
              </a:gs>
              <a:gs pos="100000">
                <a:srgbClr val="FFFF99"/>
              </a:gs>
            </a:gsLst>
            <a:lin ang="2700000" scaled="1"/>
          </a:gradFill>
          <a:ln w="12700">
            <a:solidFill>
              <a:schemeClr val="bg2"/>
            </a:solidFill>
            <a:round/>
            <a:headEnd/>
            <a:tailEnd/>
          </a:ln>
          <a:effectLst>
            <a:outerShdw dist="68392" dir="4091915" algn="ctr" rotWithShape="0">
              <a:srgbClr val="808080">
                <a:alpha val="50000"/>
              </a:srgbClr>
            </a:outerShdw>
          </a:effectLst>
        </p:spPr>
        <p:txBody>
          <a:bodyPr wrap="none" lIns="82550" tIns="41275" rIns="82550" bIns="41275" anchor="ctr"/>
          <a:lstStyle/>
          <a:p>
            <a:pPr algn="ctr" defTabSz="739775" eaLnBrk="0" hangingPunct="0">
              <a:defRPr/>
            </a:pPr>
            <a:r>
              <a:rPr lang="zh-TW" altLang="en-US" sz="2200" b="0">
                <a:latin typeface="微軟正黑體" pitchFamily="34" charset="-120"/>
              </a:rPr>
              <a:t>效益</a:t>
            </a:r>
          </a:p>
        </p:txBody>
      </p:sp>
      <p:sp>
        <p:nvSpPr>
          <p:cNvPr id="10247" name="Rectangle 8"/>
          <p:cNvSpPr>
            <a:spLocks noChangeArrowheads="1"/>
          </p:cNvSpPr>
          <p:nvPr/>
        </p:nvSpPr>
        <p:spPr bwMode="auto">
          <a:xfrm>
            <a:off x="5715000" y="6477000"/>
            <a:ext cx="3352800" cy="304800"/>
          </a:xfrm>
          <a:prstGeom prst="rect">
            <a:avLst/>
          </a:prstGeom>
          <a:solidFill>
            <a:srgbClr val="FFFFFF">
              <a:alpha val="70195"/>
            </a:srgbClr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zh-TW" altLang="en-US" sz="1400" b="0">
                <a:latin typeface="微軟正黑體" pitchFamily="34" charset="-120"/>
              </a:rPr>
              <a:t>h</a:t>
            </a:r>
            <a:r>
              <a:rPr lang="en-US" altLang="zh-TW" sz="1400" b="0">
                <a:latin typeface="微軟正黑體" pitchFamily="34" charset="-120"/>
              </a:rPr>
              <a:t>ttp://www.emacro.com.tw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61" descr="22拷貝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971800" y="3505200"/>
            <a:ext cx="5943600" cy="2886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267" name="標題 1"/>
          <p:cNvSpPr>
            <a:spLocks noGrp="1"/>
          </p:cNvSpPr>
          <p:nvPr>
            <p:ph type="title" idx="4294967295"/>
          </p:nvPr>
        </p:nvSpPr>
        <p:spPr bwMode="auto">
          <a:xfrm>
            <a:off x="3429000" y="0"/>
            <a:ext cx="5486400" cy="6096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r>
              <a:rPr kumimoji="0" lang="zh-CN" altLang="en-US" sz="320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工时系统</a:t>
            </a:r>
            <a:endParaRPr kumimoji="0" lang="zh-TW" altLang="en-US" sz="3200" smtClean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11268" name="Text Box 5"/>
          <p:cNvSpPr txBox="1">
            <a:spLocks noChangeArrowheads="1"/>
          </p:cNvSpPr>
          <p:nvPr/>
        </p:nvSpPr>
        <p:spPr bwMode="black">
          <a:xfrm>
            <a:off x="304800" y="990600"/>
            <a:ext cx="8382000" cy="132873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0" lang="zh-CN" altLang="en-US" b="0">
                <a:latin typeface="微軟正黑體" pitchFamily="34" charset="-120"/>
              </a:rPr>
              <a:t>反映现场的实际工时与生产进度</a:t>
            </a:r>
          </a:p>
          <a:p>
            <a:pPr>
              <a:spcBef>
                <a:spcPct val="50000"/>
              </a:spcBef>
            </a:pPr>
            <a:r>
              <a:rPr kumimoji="0" lang="zh-CN" altLang="en-US" b="0">
                <a:latin typeface="微軟正黑體" pitchFamily="34" charset="-120"/>
              </a:rPr>
              <a:t>取代传统现场完工后回报进度的缺点，补缺这段回报前的空窗期，让您随时掌握现场完工进度，正确取得生产实际工时、异常工时、换线工时，以供</a:t>
            </a:r>
            <a:r>
              <a:rPr kumimoji="0" lang="en-US" altLang="zh-CN" b="0">
                <a:latin typeface="微軟正黑體" pitchFamily="34" charset="-120"/>
              </a:rPr>
              <a:t>ERP</a:t>
            </a:r>
            <a:r>
              <a:rPr kumimoji="0" lang="zh-CN" altLang="en-US" b="0">
                <a:latin typeface="微軟正黑體" pitchFamily="34" charset="-120"/>
              </a:rPr>
              <a:t>正确计算制造成本与现场的作业效率</a:t>
            </a:r>
            <a:endParaRPr kumimoji="0" lang="en-US" altLang="zh-TW" b="0">
              <a:latin typeface="微軟正黑體" pitchFamily="34" charset="-120"/>
            </a:endParaRPr>
          </a:p>
        </p:txBody>
      </p:sp>
      <p:sp>
        <p:nvSpPr>
          <p:cNvPr id="11269" name="Text Box 14"/>
          <p:cNvSpPr txBox="1">
            <a:spLocks noChangeArrowheads="1"/>
          </p:cNvSpPr>
          <p:nvPr/>
        </p:nvSpPr>
        <p:spPr bwMode="black">
          <a:xfrm>
            <a:off x="304800" y="2817813"/>
            <a:ext cx="7543800" cy="91598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buFontTx/>
              <a:buBlip>
                <a:blip r:embed="rId4"/>
              </a:buBlip>
            </a:pPr>
            <a:r>
              <a:rPr kumimoji="0" lang="zh-CN" altLang="en-US" b="0">
                <a:solidFill>
                  <a:srgbClr val="FF3300"/>
                </a:solidFill>
                <a:latin typeface="微軟正黑體" pitchFamily="34" charset="-120"/>
              </a:rPr>
              <a:t>在作业过程中回报工时与生产进度</a:t>
            </a:r>
            <a:r>
              <a:rPr kumimoji="0" lang="en-US" altLang="zh-CN" b="0">
                <a:solidFill>
                  <a:srgbClr val="FF3300"/>
                </a:solidFill>
                <a:latin typeface="微軟正黑體" pitchFamily="34" charset="-120"/>
              </a:rPr>
              <a:t>,</a:t>
            </a:r>
            <a:r>
              <a:rPr kumimoji="0" lang="zh-CN" altLang="en-US" b="0">
                <a:solidFill>
                  <a:srgbClr val="FF3300"/>
                </a:solidFill>
                <a:latin typeface="微軟正黑體" pitchFamily="34" charset="-120"/>
              </a:rPr>
              <a:t>让您掌握实际的生产成本</a:t>
            </a:r>
          </a:p>
          <a:p>
            <a:pPr>
              <a:buFontTx/>
              <a:buBlip>
                <a:blip r:embed="rId4"/>
              </a:buBlip>
            </a:pPr>
            <a:r>
              <a:rPr kumimoji="0" lang="zh-CN" altLang="en-US" b="0">
                <a:solidFill>
                  <a:srgbClr val="FF3300"/>
                </a:solidFill>
                <a:latin typeface="微軟正黑體" pitchFamily="34" charset="-120"/>
              </a:rPr>
              <a:t>现场作业人员直接回报</a:t>
            </a:r>
            <a:r>
              <a:rPr kumimoji="0" lang="en-US" altLang="zh-CN" b="0">
                <a:solidFill>
                  <a:srgbClr val="FF3300"/>
                </a:solidFill>
                <a:latin typeface="微軟正黑體" pitchFamily="34" charset="-120"/>
              </a:rPr>
              <a:t>,</a:t>
            </a:r>
            <a:r>
              <a:rPr kumimoji="0" lang="zh-CN" altLang="en-US" b="0">
                <a:solidFill>
                  <a:srgbClr val="FF3300"/>
                </a:solidFill>
                <a:latin typeface="微軟正黑體" pitchFamily="34" charset="-120"/>
              </a:rPr>
              <a:t>实时且正确</a:t>
            </a:r>
            <a:r>
              <a:rPr kumimoji="0" lang="en-US" altLang="zh-CN" b="0">
                <a:solidFill>
                  <a:srgbClr val="FF3300"/>
                </a:solidFill>
                <a:latin typeface="微軟正黑體" pitchFamily="34" charset="-120"/>
              </a:rPr>
              <a:t>,</a:t>
            </a:r>
            <a:r>
              <a:rPr kumimoji="0" lang="zh-CN" altLang="en-US" b="0">
                <a:solidFill>
                  <a:srgbClr val="FF3300"/>
                </a:solidFill>
                <a:latin typeface="微軟正黑體" pitchFamily="34" charset="-120"/>
              </a:rPr>
              <a:t>让您实时取得人力工时与设备工时</a:t>
            </a:r>
          </a:p>
          <a:p>
            <a:pPr>
              <a:buFontTx/>
              <a:buBlip>
                <a:blip r:embed="rId4"/>
              </a:buBlip>
            </a:pPr>
            <a:r>
              <a:rPr kumimoji="0" lang="zh-CN" altLang="en-US" b="0">
                <a:solidFill>
                  <a:srgbClr val="FF3300"/>
                </a:solidFill>
                <a:latin typeface="微軟正黑體" pitchFamily="34" charset="-120"/>
              </a:rPr>
              <a:t>后端实时监控</a:t>
            </a:r>
            <a:r>
              <a:rPr kumimoji="0" lang="en-US" altLang="zh-CN" b="0">
                <a:solidFill>
                  <a:srgbClr val="FF3300"/>
                </a:solidFill>
                <a:latin typeface="微軟正黑體" pitchFamily="34" charset="-120"/>
              </a:rPr>
              <a:t>,</a:t>
            </a:r>
            <a:r>
              <a:rPr kumimoji="0" lang="zh-CN" altLang="en-US" b="0">
                <a:solidFill>
                  <a:srgbClr val="FF3300"/>
                </a:solidFill>
                <a:latin typeface="微軟正黑體" pitchFamily="34" charset="-120"/>
              </a:rPr>
              <a:t>随时掌握生产进度</a:t>
            </a:r>
            <a:r>
              <a:rPr kumimoji="0" lang="en-US" altLang="zh-CN" b="0">
                <a:solidFill>
                  <a:srgbClr val="FF3300"/>
                </a:solidFill>
                <a:latin typeface="微軟正黑體" pitchFamily="34" charset="-120"/>
              </a:rPr>
              <a:t>,</a:t>
            </a:r>
            <a:r>
              <a:rPr kumimoji="0" lang="zh-CN" altLang="en-US" b="0">
                <a:solidFill>
                  <a:srgbClr val="FF3300"/>
                </a:solidFill>
                <a:latin typeface="微軟正黑體" pitchFamily="34" charset="-120"/>
              </a:rPr>
              <a:t>让您立即下达决策</a:t>
            </a:r>
            <a:endParaRPr kumimoji="0" lang="zh-TW" altLang="en-US" b="0">
              <a:solidFill>
                <a:srgbClr val="FF3300"/>
              </a:solidFill>
              <a:latin typeface="微軟正黑體" pitchFamily="34" charset="-120"/>
            </a:endParaRPr>
          </a:p>
        </p:txBody>
      </p:sp>
      <p:sp>
        <p:nvSpPr>
          <p:cNvPr id="1305662" name="AutoShape 62"/>
          <p:cNvSpPr>
            <a:spLocks noChangeArrowheads="1"/>
          </p:cNvSpPr>
          <p:nvPr/>
        </p:nvSpPr>
        <p:spPr bwMode="auto">
          <a:xfrm>
            <a:off x="304800" y="2362200"/>
            <a:ext cx="2133600" cy="431800"/>
          </a:xfrm>
          <a:prstGeom prst="roundRect">
            <a:avLst>
              <a:gd name="adj" fmla="val 35551"/>
            </a:avLst>
          </a:prstGeom>
          <a:gradFill rotWithShape="1">
            <a:gsLst>
              <a:gs pos="0">
                <a:srgbClr val="FFFF99"/>
              </a:gs>
              <a:gs pos="50000">
                <a:srgbClr val="FFFFFF"/>
              </a:gs>
              <a:gs pos="100000">
                <a:srgbClr val="FFFF99"/>
              </a:gs>
            </a:gsLst>
            <a:lin ang="2700000" scaled="1"/>
          </a:gradFill>
          <a:ln w="12700">
            <a:solidFill>
              <a:schemeClr val="bg2"/>
            </a:solidFill>
            <a:round/>
            <a:headEnd/>
            <a:tailEnd/>
          </a:ln>
          <a:effectLst>
            <a:outerShdw dist="68392" dir="4091915" algn="ctr" rotWithShape="0">
              <a:srgbClr val="808080">
                <a:alpha val="50000"/>
              </a:srgbClr>
            </a:outerShdw>
          </a:effectLst>
        </p:spPr>
        <p:txBody>
          <a:bodyPr wrap="none" lIns="82550" tIns="41275" rIns="82550" bIns="41275" anchor="ctr"/>
          <a:lstStyle/>
          <a:p>
            <a:pPr algn="ctr" defTabSz="739775" eaLnBrk="0" hangingPunct="0">
              <a:defRPr/>
            </a:pPr>
            <a:r>
              <a:rPr lang="zh-TW" altLang="en-US" sz="2200" b="0">
                <a:latin typeface="微軟正黑體" pitchFamily="34" charset="-120"/>
              </a:rPr>
              <a:t>效益</a:t>
            </a:r>
          </a:p>
        </p:txBody>
      </p:sp>
      <p:sp>
        <p:nvSpPr>
          <p:cNvPr id="11271" name="Rectangle 63"/>
          <p:cNvSpPr>
            <a:spLocks noChangeArrowheads="1"/>
          </p:cNvSpPr>
          <p:nvPr/>
        </p:nvSpPr>
        <p:spPr bwMode="auto">
          <a:xfrm>
            <a:off x="3505200" y="6477000"/>
            <a:ext cx="5562600" cy="304800"/>
          </a:xfrm>
          <a:prstGeom prst="rect">
            <a:avLst/>
          </a:prstGeom>
          <a:solidFill>
            <a:srgbClr val="FFFFFF">
              <a:alpha val="70195"/>
            </a:srgbClr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zh-TW" altLang="en-US" sz="1400" b="0">
                <a:latin typeface="微軟正黑體" pitchFamily="34" charset="-120"/>
              </a:rPr>
              <a:t>h</a:t>
            </a:r>
            <a:r>
              <a:rPr lang="en-US" altLang="zh-TW" sz="1400" b="0">
                <a:latin typeface="微軟正黑體" pitchFamily="34" charset="-120"/>
              </a:rPr>
              <a:t>ttp://www.emacro.com.tw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PIC02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876800" y="914400"/>
            <a:ext cx="4114800" cy="3086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291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3429000" y="76200"/>
            <a:ext cx="5410200" cy="5334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TW" sz="320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SMT</a:t>
            </a:r>
            <a:r>
              <a:rPr lang="zh-TW" altLang="en-US" sz="320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用料管制</a:t>
            </a:r>
            <a:endParaRPr lang="en-US" altLang="zh-TW" sz="3200" smtClean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12292" name="Picture 4" descr="SMT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04800" y="914400"/>
            <a:ext cx="4284663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3" name="Picture 5" descr="SMT-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048000" y="914400"/>
            <a:ext cx="2733675" cy="3124200"/>
          </a:xfrm>
          <a:prstGeom prst="rect">
            <a:avLst/>
          </a:prstGeom>
          <a:noFill/>
          <a:ln w="28575">
            <a:solidFill>
              <a:schemeClr val="bg1"/>
            </a:solidFill>
            <a:miter lim="800000"/>
            <a:headEnd/>
            <a:tailEnd/>
          </a:ln>
        </p:spPr>
      </p:pic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1676400" y="2743200"/>
            <a:ext cx="3276600" cy="4038600"/>
            <a:chOff x="1056" y="1728"/>
            <a:chExt cx="2064" cy="2544"/>
          </a:xfrm>
        </p:grpSpPr>
        <p:pic>
          <p:nvPicPr>
            <p:cNvPr id="12298" name="Picture 8" descr="SMT-3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1056" y="2160"/>
              <a:ext cx="1615" cy="21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2299" name="Freeform 9"/>
            <p:cNvSpPr>
              <a:spLocks/>
            </p:cNvSpPr>
            <p:nvPr/>
          </p:nvSpPr>
          <p:spPr bwMode="auto">
            <a:xfrm>
              <a:off x="1152" y="1728"/>
              <a:ext cx="1968" cy="576"/>
            </a:xfrm>
            <a:custGeom>
              <a:avLst/>
              <a:gdLst>
                <a:gd name="T0" fmla="*/ 1680 w 1968"/>
                <a:gd name="T1" fmla="*/ 0 h 576"/>
                <a:gd name="T2" fmla="*/ 1968 w 1968"/>
                <a:gd name="T3" fmla="*/ 96 h 576"/>
                <a:gd name="T4" fmla="*/ 1392 w 1968"/>
                <a:gd name="T5" fmla="*/ 576 h 576"/>
                <a:gd name="T6" fmla="*/ 0 w 1968"/>
                <a:gd name="T7" fmla="*/ 576 h 576"/>
                <a:gd name="T8" fmla="*/ 1680 w 1968"/>
                <a:gd name="T9" fmla="*/ 0 h 57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68"/>
                <a:gd name="T16" fmla="*/ 0 h 576"/>
                <a:gd name="T17" fmla="*/ 1968 w 1968"/>
                <a:gd name="T18" fmla="*/ 576 h 57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68" h="576">
                  <a:moveTo>
                    <a:pt x="1680" y="0"/>
                  </a:moveTo>
                  <a:lnTo>
                    <a:pt x="1968" y="96"/>
                  </a:lnTo>
                  <a:lnTo>
                    <a:pt x="1392" y="576"/>
                  </a:lnTo>
                  <a:lnTo>
                    <a:pt x="0" y="576"/>
                  </a:lnTo>
                  <a:lnTo>
                    <a:pt x="1680" y="0"/>
                  </a:lnTo>
                  <a:close/>
                </a:path>
              </a:pathLst>
            </a:custGeom>
            <a:solidFill>
              <a:srgbClr val="FF3300">
                <a:alpha val="27843"/>
              </a:srgb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00" name="Freeform 10"/>
            <p:cNvSpPr>
              <a:spLocks/>
            </p:cNvSpPr>
            <p:nvPr/>
          </p:nvSpPr>
          <p:spPr bwMode="auto">
            <a:xfrm>
              <a:off x="2544" y="1824"/>
              <a:ext cx="576" cy="2304"/>
            </a:xfrm>
            <a:custGeom>
              <a:avLst/>
              <a:gdLst>
                <a:gd name="T0" fmla="*/ 576 w 576"/>
                <a:gd name="T1" fmla="*/ 0 h 2304"/>
                <a:gd name="T2" fmla="*/ 432 w 576"/>
                <a:gd name="T3" fmla="*/ 336 h 2304"/>
                <a:gd name="T4" fmla="*/ 0 w 576"/>
                <a:gd name="T5" fmla="*/ 2304 h 2304"/>
                <a:gd name="T6" fmla="*/ 0 w 576"/>
                <a:gd name="T7" fmla="*/ 480 h 2304"/>
                <a:gd name="T8" fmla="*/ 576 w 576"/>
                <a:gd name="T9" fmla="*/ 0 h 230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76"/>
                <a:gd name="T16" fmla="*/ 0 h 2304"/>
                <a:gd name="T17" fmla="*/ 576 w 576"/>
                <a:gd name="T18" fmla="*/ 2304 h 230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76" h="2304">
                  <a:moveTo>
                    <a:pt x="576" y="0"/>
                  </a:moveTo>
                  <a:lnTo>
                    <a:pt x="432" y="336"/>
                  </a:lnTo>
                  <a:lnTo>
                    <a:pt x="0" y="2304"/>
                  </a:lnTo>
                  <a:lnTo>
                    <a:pt x="0" y="480"/>
                  </a:lnTo>
                  <a:lnTo>
                    <a:pt x="576" y="0"/>
                  </a:lnTo>
                  <a:close/>
                </a:path>
              </a:pathLst>
            </a:custGeom>
            <a:solidFill>
              <a:srgbClr val="FF3300">
                <a:alpha val="30196"/>
              </a:srgb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01" name="Line 11"/>
            <p:cNvSpPr>
              <a:spLocks noChangeShapeType="1"/>
            </p:cNvSpPr>
            <p:nvPr/>
          </p:nvSpPr>
          <p:spPr bwMode="auto">
            <a:xfrm flipH="1">
              <a:off x="2544" y="1824"/>
              <a:ext cx="576" cy="480"/>
            </a:xfrm>
            <a:prstGeom prst="line">
              <a:avLst/>
            </a:prstGeom>
            <a:noFill/>
            <a:ln w="9525">
              <a:solidFill>
                <a:srgbClr val="990000">
                  <a:alpha val="30196"/>
                </a:srgbClr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310732" name="Text Box 12"/>
          <p:cNvSpPr txBox="1">
            <a:spLocks noChangeArrowheads="1"/>
          </p:cNvSpPr>
          <p:nvPr/>
        </p:nvSpPr>
        <p:spPr bwMode="auto">
          <a:xfrm>
            <a:off x="4419600" y="4614863"/>
            <a:ext cx="4495800" cy="173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261938" indent="-261938">
              <a:buFontTx/>
              <a:buBlip>
                <a:blip r:embed="rId7"/>
              </a:buBlip>
            </a:pPr>
            <a:r>
              <a:rPr kumimoji="0" lang="zh-CN" altLang="en-US" b="0">
                <a:latin typeface="微軟正黑體" pitchFamily="34" charset="-120"/>
              </a:rPr>
              <a:t>缩减上料比对时间</a:t>
            </a:r>
          </a:p>
          <a:p>
            <a:pPr marL="261938" indent="-261938">
              <a:buFontTx/>
              <a:buBlip>
                <a:blip r:embed="rId7"/>
              </a:buBlip>
            </a:pPr>
            <a:r>
              <a:rPr kumimoji="0" lang="zh-CN" altLang="en-US" b="0">
                <a:latin typeface="微軟正黑體" pitchFamily="34" charset="-120"/>
              </a:rPr>
              <a:t>避免人员误判</a:t>
            </a:r>
          </a:p>
          <a:p>
            <a:pPr marL="261938" indent="-261938">
              <a:buFontTx/>
              <a:buBlip>
                <a:blip r:embed="rId7"/>
              </a:buBlip>
            </a:pPr>
            <a:r>
              <a:rPr kumimoji="0" lang="zh-CN" altLang="en-US" b="0">
                <a:latin typeface="微軟正黑體" pitchFamily="34" charset="-120"/>
              </a:rPr>
              <a:t>减少错料发生</a:t>
            </a:r>
          </a:p>
          <a:p>
            <a:pPr marL="261938" indent="-261938">
              <a:buFontTx/>
              <a:buBlip>
                <a:blip r:embed="rId7"/>
              </a:buBlip>
            </a:pPr>
            <a:r>
              <a:rPr kumimoji="0" lang="zh-TW" altLang="en-US" b="0">
                <a:latin typeface="微軟正黑體" pitchFamily="34" charset="-120"/>
              </a:rPr>
              <a:t>料件追溯</a:t>
            </a:r>
          </a:p>
          <a:p>
            <a:pPr marL="261938" indent="-261938">
              <a:buFontTx/>
              <a:buBlip>
                <a:blip r:embed="rId7"/>
              </a:buBlip>
            </a:pPr>
            <a:r>
              <a:rPr kumimoji="0" lang="zh-CN" altLang="en-US" b="0">
                <a:latin typeface="微軟正黑體" pitchFamily="34" charset="-120"/>
              </a:rPr>
              <a:t>查每个位置打了哪个批号零件与供货商</a:t>
            </a:r>
          </a:p>
          <a:p>
            <a:pPr marL="261938" indent="-261938">
              <a:buFontTx/>
              <a:buBlip>
                <a:blip r:embed="rId7"/>
              </a:buBlip>
            </a:pPr>
            <a:r>
              <a:rPr kumimoji="0" lang="zh-CN" altLang="en-US" b="0">
                <a:latin typeface="微軟正黑體" pitchFamily="34" charset="-120"/>
              </a:rPr>
              <a:t>用批号查打在哪些板号上</a:t>
            </a:r>
            <a:endParaRPr kumimoji="0" lang="zh-TW" altLang="en-US" b="0">
              <a:latin typeface="微軟正黑體" pitchFamily="34" charset="-120"/>
            </a:endParaRPr>
          </a:p>
        </p:txBody>
      </p:sp>
      <p:sp>
        <p:nvSpPr>
          <p:cNvPr id="1310736" name="AutoShape 16"/>
          <p:cNvSpPr>
            <a:spLocks noChangeArrowheads="1"/>
          </p:cNvSpPr>
          <p:nvPr/>
        </p:nvSpPr>
        <p:spPr bwMode="auto">
          <a:xfrm>
            <a:off x="4343400" y="4114800"/>
            <a:ext cx="2133600" cy="431800"/>
          </a:xfrm>
          <a:prstGeom prst="roundRect">
            <a:avLst>
              <a:gd name="adj" fmla="val 35551"/>
            </a:avLst>
          </a:prstGeom>
          <a:gradFill rotWithShape="1">
            <a:gsLst>
              <a:gs pos="0">
                <a:srgbClr val="FFFF99"/>
              </a:gs>
              <a:gs pos="50000">
                <a:srgbClr val="FFFFFF"/>
              </a:gs>
              <a:gs pos="100000">
                <a:srgbClr val="FFFF99"/>
              </a:gs>
            </a:gsLst>
            <a:lin ang="2700000" scaled="1"/>
          </a:gradFill>
          <a:ln w="12700">
            <a:solidFill>
              <a:schemeClr val="bg2"/>
            </a:solidFill>
            <a:round/>
            <a:headEnd/>
            <a:tailEnd/>
          </a:ln>
          <a:effectLst>
            <a:outerShdw dist="68392" dir="4091915" algn="ctr" rotWithShape="0">
              <a:srgbClr val="808080">
                <a:alpha val="50000"/>
              </a:srgbClr>
            </a:outerShdw>
          </a:effectLst>
        </p:spPr>
        <p:txBody>
          <a:bodyPr wrap="none" lIns="82550" tIns="41275" rIns="82550" bIns="41275" anchor="ctr"/>
          <a:lstStyle/>
          <a:p>
            <a:pPr algn="ctr" defTabSz="739775" eaLnBrk="0" hangingPunct="0">
              <a:defRPr/>
            </a:pPr>
            <a:r>
              <a:rPr lang="zh-TW" altLang="en-US" sz="2200" b="0">
                <a:latin typeface="微軟正黑體" pitchFamily="34" charset="-120"/>
              </a:rPr>
              <a:t>效益</a:t>
            </a:r>
          </a:p>
        </p:txBody>
      </p:sp>
      <p:sp>
        <p:nvSpPr>
          <p:cNvPr id="12297" name="Rectangle 17"/>
          <p:cNvSpPr>
            <a:spLocks noChangeArrowheads="1"/>
          </p:cNvSpPr>
          <p:nvPr/>
        </p:nvSpPr>
        <p:spPr bwMode="auto">
          <a:xfrm>
            <a:off x="5715000" y="6477000"/>
            <a:ext cx="3352800" cy="304800"/>
          </a:xfrm>
          <a:prstGeom prst="rect">
            <a:avLst/>
          </a:prstGeom>
          <a:solidFill>
            <a:srgbClr val="FFFFFF">
              <a:alpha val="70195"/>
            </a:srgbClr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zh-TW" altLang="en-US" sz="1400" b="0">
                <a:latin typeface="微軟正黑體" pitchFamily="34" charset="-120"/>
              </a:rPr>
              <a:t>h</a:t>
            </a:r>
            <a:r>
              <a:rPr lang="en-US" altLang="zh-TW" sz="1400" b="0">
                <a:latin typeface="微軟正黑體" pitchFamily="34" charset="-120"/>
              </a:rPr>
              <a:t>ttp://www.emacro.com.tw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10732" grpId="0"/>
    </p:bldLst>
  </p:timing>
</p:sld>
</file>

<file path=ppt/theme/theme1.xml><?xml version="1.0" encoding="utf-8"?>
<a:theme xmlns:a="http://schemas.openxmlformats.org/drawingml/2006/main" name="預設簡報設計">
  <a:themeElements>
    <a:clrScheme name="預設簡報設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預設簡報設計">
      <a:majorFont>
        <a:latin typeface="Arial"/>
        <a:ea typeface="新細明體"/>
        <a:cs typeface=""/>
      </a:majorFont>
      <a:minorFont>
        <a:latin typeface="Arial"/>
        <a:ea typeface="新細明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預設簡報設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11046</TotalTime>
  <Words>1318</Words>
  <Application>Microsoft Office PowerPoint</Application>
  <PresentationFormat>全屏显示(4:3)</PresentationFormat>
  <Paragraphs>162</Paragraphs>
  <Slides>15</Slides>
  <Notes>15</Notes>
  <HiddenSlides>0</HiddenSlides>
  <MMClips>0</MMClips>
  <ScaleCrop>false</ScaleCrop>
  <HeadingPairs>
    <vt:vector size="6" baseType="variant"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17" baseType="lpstr">
      <vt:lpstr>預設簡報設計</vt:lpstr>
      <vt:lpstr>Visio</vt:lpstr>
      <vt:lpstr>幻灯片 1</vt:lpstr>
      <vt:lpstr>产品及服务</vt:lpstr>
      <vt:lpstr>部分客户实绩与顾问经验</vt:lpstr>
      <vt:lpstr> MES 产品</vt:lpstr>
      <vt:lpstr>MES制造执行系统</vt:lpstr>
      <vt:lpstr>WES仓储执行系统</vt:lpstr>
      <vt:lpstr>电子化SOP</vt:lpstr>
      <vt:lpstr>工时系统</vt:lpstr>
      <vt:lpstr>SMT用料管制</vt:lpstr>
      <vt:lpstr>设备预防保养</vt:lpstr>
      <vt:lpstr>RFID温湿度无线监控</vt:lpstr>
      <vt:lpstr>MES效益分析-1</vt:lpstr>
      <vt:lpstr>MES效益分析-2</vt:lpstr>
      <vt:lpstr>示例</vt:lpstr>
      <vt:lpstr>幻灯片 15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Tommy</dc:creator>
  <cp:lastModifiedBy>zhangjc</cp:lastModifiedBy>
  <cp:revision>197</cp:revision>
  <cp:lastPrinted>1601-01-01T00:00:00Z</cp:lastPrinted>
  <dcterms:created xsi:type="dcterms:W3CDTF">2010-09-14T07:22:01Z</dcterms:created>
  <dcterms:modified xsi:type="dcterms:W3CDTF">2014-11-03T09:34:25Z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</Properties>
</file>